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403" r:id="rId3"/>
    <p:sldId id="369" r:id="rId4"/>
    <p:sldId id="404" r:id="rId5"/>
    <p:sldId id="405" r:id="rId6"/>
    <p:sldId id="407" r:id="rId7"/>
    <p:sldId id="406" r:id="rId8"/>
    <p:sldId id="411" r:id="rId9"/>
    <p:sldId id="329" r:id="rId10"/>
    <p:sldId id="392" r:id="rId11"/>
    <p:sldId id="393" r:id="rId12"/>
    <p:sldId id="408" r:id="rId13"/>
    <p:sldId id="409" r:id="rId14"/>
    <p:sldId id="410" r:id="rId15"/>
    <p:sldId id="370" r:id="rId16"/>
    <p:sldId id="371" r:id="rId17"/>
    <p:sldId id="373" r:id="rId18"/>
    <p:sldId id="374" r:id="rId19"/>
    <p:sldId id="412" r:id="rId20"/>
    <p:sldId id="360" r:id="rId21"/>
    <p:sldId id="432" r:id="rId22"/>
    <p:sldId id="433" r:id="rId23"/>
    <p:sldId id="413" r:id="rId24"/>
    <p:sldId id="414" r:id="rId25"/>
    <p:sldId id="420" r:id="rId26"/>
    <p:sldId id="422" r:id="rId27"/>
    <p:sldId id="424" r:id="rId28"/>
    <p:sldId id="423" r:id="rId29"/>
    <p:sldId id="425" r:id="rId30"/>
    <p:sldId id="438" r:id="rId31"/>
    <p:sldId id="436" r:id="rId32"/>
    <p:sldId id="421" r:id="rId33"/>
    <p:sldId id="434" r:id="rId34"/>
    <p:sldId id="435" r:id="rId35"/>
    <p:sldId id="415" r:id="rId36"/>
    <p:sldId id="416" r:id="rId37"/>
    <p:sldId id="417" r:id="rId38"/>
    <p:sldId id="418" r:id="rId39"/>
    <p:sldId id="380" r:id="rId40"/>
    <p:sldId id="426" r:id="rId41"/>
    <p:sldId id="419" r:id="rId42"/>
    <p:sldId id="430" r:id="rId43"/>
    <p:sldId id="431" r:id="rId44"/>
    <p:sldId id="437" r:id="rId45"/>
    <p:sldId id="390" r:id="rId46"/>
    <p:sldId id="37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87083" autoAdjust="0"/>
  </p:normalViewPr>
  <p:slideViewPr>
    <p:cSldViewPr snapToGrid="0" snapToObjects="1">
      <p:cViewPr>
        <p:scale>
          <a:sx n="112" d="100"/>
          <a:sy n="112" d="100"/>
        </p:scale>
        <p:origin x="-752" y="128"/>
      </p:cViewPr>
      <p:guideLst>
        <p:guide orient="horz" pos="2160"/>
        <p:guide pos="2880"/>
      </p:guideLst>
    </p:cSldViewPr>
  </p:slideViewPr>
  <p:outlineViewPr>
    <p:cViewPr>
      <p:scale>
        <a:sx n="33" d="100"/>
        <a:sy n="33" d="100"/>
      </p:scale>
      <p:origin x="0" y="16144"/>
    </p:cViewPr>
  </p:outlineViewPr>
  <p:notesTextViewPr>
    <p:cViewPr>
      <p:scale>
        <a:sx n="100" d="100"/>
        <a:sy n="100" d="100"/>
      </p:scale>
      <p:origin x="0" y="0"/>
    </p:cViewPr>
  </p:notesTextViewPr>
  <p:sorterViewPr>
    <p:cViewPr>
      <p:scale>
        <a:sx n="98" d="100"/>
        <a:sy n="98" d="100"/>
      </p:scale>
      <p:origin x="0" y="39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19-03-04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19-03-04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Datasets collected by high-throughput sequencing of </a:t>
            </a:r>
            <a:r>
              <a:rPr lang="en-US" dirty="0" err="1" smtClean="0"/>
              <a:t>amplicons</a:t>
            </a:r>
            <a:r>
              <a:rPr lang="en-US" dirty="0" smtClean="0"/>
              <a:t>, or shotgun sequencing of </a:t>
            </a:r>
            <a:r>
              <a:rPr lang="en-US" dirty="0" err="1" smtClean="0"/>
              <a:t>metagenomes</a:t>
            </a:r>
            <a:r>
              <a:rPr lang="en-US" dirty="0" smtClean="0"/>
              <a:t> or </a:t>
            </a:r>
            <a:r>
              <a:rPr lang="en-US" dirty="0" err="1" smtClean="0"/>
              <a:t>metatranscriptomes</a:t>
            </a:r>
            <a:r>
              <a:rPr lang="en-US" dirty="0" smtClean="0"/>
              <a:t> are commonplace. These datasets are used to study human health and disease, ecological niches, and the built environment. Datasets collected in this way are limited by the capacity of the machine and so are necessarily probabilistic samples of the underlying environment. However, many investigators are either unaware of this or assume specific properties of the data that confound the analyses. This confounding leads to both false positive and false negative results. I will introduce the concept of probabilistic sampling and of compositional data and describe their </a:t>
            </a:r>
            <a:r>
              <a:rPr lang="en-US" dirty="0" err="1" smtClean="0"/>
              <a:t>properites</a:t>
            </a:r>
            <a:r>
              <a:rPr lang="en-US" dirty="0" smtClean="0"/>
              <a:t> and pathologies. I will provide examples from vaginal meta-</a:t>
            </a:r>
            <a:r>
              <a:rPr lang="en-US" dirty="0" err="1" smtClean="0"/>
              <a:t>transcriptomes</a:t>
            </a:r>
            <a:r>
              <a:rPr lang="en-US" dirty="0" smtClean="0"/>
              <a:t> and gut </a:t>
            </a:r>
            <a:r>
              <a:rPr lang="en-US" dirty="0" err="1" smtClean="0"/>
              <a:t>metagenomes</a:t>
            </a:r>
            <a:r>
              <a:rPr lang="en-US" dirty="0" smtClean="0"/>
              <a:t> that demonstrate the general utility of the approach. I will finally give guidance and point to resources and examples for the analysis of </a:t>
            </a:r>
            <a:r>
              <a:rPr lang="en-US" dirty="0" err="1" smtClean="0"/>
              <a:t>microbiome</a:t>
            </a:r>
            <a:r>
              <a:rPr lang="en-US" smtClean="0"/>
              <a:t> datasets using compositional data analysis.</a:t>
            </a:r>
          </a:p>
          <a:p>
            <a:endParaRPr lang="en-US"/>
          </a:p>
        </p:txBody>
      </p:sp>
      <p:sp>
        <p:nvSpPr>
          <p:cNvPr id="4" name="Slide Number Placeholder 3"/>
          <p:cNvSpPr>
            <a:spLocks noGrp="1"/>
          </p:cNvSpPr>
          <p:nvPr>
            <p:ph type="sldNum" sz="quarter" idx="10"/>
          </p:nvPr>
        </p:nvSpPr>
        <p:spPr/>
        <p:txBody>
          <a:bodyPr/>
          <a:lstStyle/>
          <a:p>
            <a:fld id="{364FB8B2-23F0-0946-9266-1716EC5514B9}" type="slidenum">
              <a:rPr lang="en-US" smtClean="0"/>
              <a:t>1</a:t>
            </a:fld>
            <a:endParaRPr lang="en-US"/>
          </a:p>
        </p:txBody>
      </p:sp>
    </p:spTree>
    <p:extLst>
      <p:ext uri="{BB962C8B-B14F-4D97-AF65-F5344CB8AC3E}">
        <p14:creationId xmlns:p14="http://schemas.microsoft.com/office/powerpoint/2010/main" val="966855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Here’s as example to show you what I mean</a:t>
            </a:r>
          </a:p>
          <a:p>
            <a:pPr marL="228600" indent="-228600">
              <a:buFont typeface="+mj-lt"/>
              <a:buAutoNum type="arabicPeriod"/>
            </a:pPr>
            <a:r>
              <a:rPr lang="en-US" dirty="0" smtClean="0"/>
              <a:t>This is the 16S </a:t>
            </a:r>
            <a:r>
              <a:rPr lang="en-US" dirty="0" err="1" smtClean="0"/>
              <a:t>rRNA</a:t>
            </a:r>
            <a:r>
              <a:rPr lang="en-US" baseline="0" dirty="0" smtClean="0"/>
              <a:t> gene sequencing output of the human vaginal microbiome. Each bar is a sample and each color is a taxonomic member of the community</a:t>
            </a:r>
          </a:p>
          <a:p>
            <a:pPr marL="228600" indent="-228600">
              <a:buFont typeface="+mj-lt"/>
              <a:buAutoNum type="arabicPeriod"/>
            </a:pPr>
            <a:r>
              <a:rPr lang="en-US" baseline="0" dirty="0" smtClean="0"/>
              <a:t>Under typical healthy conditions is it a </a:t>
            </a:r>
            <a:r>
              <a:rPr lang="en-US" b="1" baseline="0" dirty="0" smtClean="0"/>
              <a:t>low diversity</a:t>
            </a:r>
            <a:r>
              <a:rPr lang="en-US" b="0" baseline="0" dirty="0" smtClean="0"/>
              <a:t> community with each sample dominated by one species of these blue Lactobacilli</a:t>
            </a:r>
            <a:endParaRPr lang="en-US" baseline="0" dirty="0" smtClean="0"/>
          </a:p>
          <a:p>
            <a:pPr marL="228600" indent="-228600">
              <a:buFont typeface="+mj-lt"/>
              <a:buAutoNum type="arabicPeriod"/>
            </a:pPr>
            <a:r>
              <a:rPr lang="en-US" b="1" baseline="0" dirty="0" smtClean="0"/>
              <a:t>A dysbiotic shift can </a:t>
            </a:r>
            <a:r>
              <a:rPr lang="en-US" b="0" baseline="0" dirty="0" smtClean="0"/>
              <a:t>happen where there is a drastic change to a high-diversity community called </a:t>
            </a:r>
            <a:r>
              <a:rPr lang="en-US" b="1" baseline="0" dirty="0" smtClean="0"/>
              <a:t>bacterial vaginosis (BV)</a:t>
            </a:r>
            <a:r>
              <a:rPr lang="en-CA" b="1" baseline="0" dirty="0" smtClean="0"/>
              <a:t> </a:t>
            </a:r>
            <a:r>
              <a:rPr lang="en-CA" b="0" baseline="0" dirty="0" smtClean="0"/>
              <a:t>on the right. You can hopefully see they are quite different communities</a:t>
            </a:r>
            <a:endParaRPr lang="en-US" b="1" baseline="0" dirty="0" smtClean="0"/>
          </a:p>
          <a:p>
            <a:pPr marL="228600" indent="-228600">
              <a:buFont typeface="+mj-lt"/>
              <a:buAutoNum type="arabicPeriod"/>
            </a:pPr>
            <a:r>
              <a:rPr lang="en-US" b="1" baseline="0" dirty="0" smtClean="0"/>
              <a:t>Click: </a:t>
            </a:r>
            <a:r>
              <a:rPr lang="en-US" b="0" baseline="0" dirty="0" smtClean="0"/>
              <a:t>Some organisms change abundance, like Lactobacillus iners</a:t>
            </a:r>
          </a:p>
          <a:p>
            <a:pPr marL="228600" indent="-228600">
              <a:buFont typeface="+mj-lt"/>
              <a:buAutoNum type="arabicPeriod"/>
            </a:pPr>
            <a:r>
              <a:rPr lang="en-US" b="1" baseline="0" dirty="0" smtClean="0"/>
              <a:t>Click:</a:t>
            </a:r>
            <a:r>
              <a:rPr lang="en-US" b="0" baseline="0" dirty="0" smtClean="0"/>
              <a:t> Some organisms present in one condition are almost entirely absent in another like </a:t>
            </a:r>
            <a:r>
              <a:rPr lang="en-US" b="0" baseline="0" dirty="0" err="1" smtClean="0"/>
              <a:t>Atopobium</a:t>
            </a: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23</a:t>
            </a:fld>
            <a:endParaRPr lang="en-US" altLang="en-US"/>
          </a:p>
        </p:txBody>
      </p:sp>
    </p:spTree>
    <p:extLst>
      <p:ext uri="{BB962C8B-B14F-4D97-AF65-F5344CB8AC3E}">
        <p14:creationId xmlns:p14="http://schemas.microsoft.com/office/powerpoint/2010/main" val="1670382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This is a very distilled down workflow for how we generated the data</a:t>
            </a:r>
          </a:p>
          <a:p>
            <a:pPr marL="228600" indent="-228600">
              <a:buFont typeface="+mj-lt"/>
              <a:buAutoNum type="arabicPeriod"/>
            </a:pPr>
            <a:r>
              <a:rPr lang="en-US" baseline="0" dirty="0" smtClean="0"/>
              <a:t>There are a few steps before, but we get to a point where we have </a:t>
            </a:r>
            <a:r>
              <a:rPr lang="en-CA" baseline="0" dirty="0" smtClean="0"/>
              <a:t>enriched </a:t>
            </a:r>
            <a:r>
              <a:rPr lang="en-US" baseline="0" dirty="0" smtClean="0"/>
              <a:t>bacterial mRNA reads</a:t>
            </a:r>
          </a:p>
          <a:p>
            <a:pPr marL="685800" lvl="1" indent="-228600">
              <a:buFont typeface="+mj-lt"/>
              <a:buAutoNum type="arabicPeriod"/>
            </a:pPr>
            <a:r>
              <a:rPr lang="en-US" baseline="0" dirty="0" smtClean="0"/>
              <a:t>We then do two things:</a:t>
            </a:r>
          </a:p>
          <a:p>
            <a:pPr marL="1143000" lvl="2" indent="-228600">
              <a:buFont typeface="+mj-lt"/>
              <a:buAutoNum type="arabicPeriod"/>
            </a:pPr>
            <a:r>
              <a:rPr lang="en-US" baseline="0" dirty="0" smtClean="0"/>
              <a:t>1. Collect putative coding sequences from reference genomes</a:t>
            </a:r>
            <a:endParaRPr lang="en-CA" baseline="0" dirty="0" smtClean="0"/>
          </a:p>
          <a:p>
            <a:pPr marL="1143000" lvl="2" indent="-228600">
              <a:buFont typeface="+mj-lt"/>
              <a:buAutoNum type="arabicPeriod"/>
            </a:pPr>
            <a:r>
              <a:rPr lang="en-CA" baseline="0" dirty="0" smtClean="0"/>
              <a:t>Assemble de-novo and predict open reading frames (ORFs)</a:t>
            </a:r>
          </a:p>
          <a:p>
            <a:pPr marL="228600" lvl="0" indent="-228600">
              <a:buFont typeface="+mj-lt"/>
              <a:buAutoNum type="arabicPeriod"/>
            </a:pPr>
            <a:r>
              <a:rPr lang="en-CA" baseline="0" dirty="0" smtClean="0"/>
              <a:t>The sequences are clusters into 90% sequences identity </a:t>
            </a:r>
            <a:r>
              <a:rPr lang="en-CA" baseline="0" dirty="0" err="1" smtClean="0"/>
              <a:t>refseqs</a:t>
            </a:r>
            <a:r>
              <a:rPr lang="en-CA" baseline="0" dirty="0" smtClean="0"/>
              <a:t> that we map to</a:t>
            </a:r>
          </a:p>
          <a:p>
            <a:pPr marL="685800" lvl="1" indent="-228600">
              <a:buFont typeface="+mj-lt"/>
              <a:buAutoNum type="arabicPeriod"/>
            </a:pPr>
            <a:r>
              <a:rPr lang="en-CA" baseline="0" dirty="0" smtClean="0"/>
              <a:t>From these we retain the organism or taxonomic information</a:t>
            </a:r>
          </a:p>
          <a:p>
            <a:pPr marL="685800" lvl="1" indent="-228600">
              <a:buFont typeface="+mj-lt"/>
              <a:buAutoNum type="arabicPeriod"/>
            </a:pPr>
            <a:r>
              <a:rPr lang="en-CA" b="1" baseline="0" dirty="0" smtClean="0"/>
              <a:t>But we also </a:t>
            </a:r>
            <a:r>
              <a:rPr lang="en-CA" b="0" baseline="0" dirty="0" smtClean="0"/>
              <a:t>take those </a:t>
            </a:r>
            <a:r>
              <a:rPr lang="en-CA" b="0" baseline="0" dirty="0" err="1" smtClean="0"/>
              <a:t>refseqs</a:t>
            </a:r>
            <a:r>
              <a:rPr lang="en-CA" b="0" baseline="0" dirty="0" smtClean="0"/>
              <a:t> and group them functionally using the SEED subsystem database</a:t>
            </a:r>
            <a:endParaRPr lang="en-CA" b="1" baseline="0" dirty="0" smtClean="0"/>
          </a:p>
          <a:p>
            <a:pPr marL="228600" lvl="0" indent="-228600">
              <a:buFont typeface="+mj-lt"/>
              <a:buAutoNum type="arabicPeriod"/>
            </a:pPr>
            <a:endParaRPr lang="en-CA"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24</a:t>
            </a:fld>
            <a:endParaRPr lang="en-US" altLang="en-US"/>
          </a:p>
        </p:txBody>
      </p:sp>
    </p:spTree>
    <p:extLst>
      <p:ext uri="{BB962C8B-B14F-4D97-AF65-F5344CB8AC3E}">
        <p14:creationId xmlns:p14="http://schemas.microsoft.com/office/powerpoint/2010/main" val="1686105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results are robust</a:t>
            </a:r>
          </a:p>
          <a:p>
            <a:r>
              <a:rPr lang="en-US" baseline="0" dirty="0" smtClean="0"/>
              <a:t>Large majority of functions effect &gt;2 in both</a:t>
            </a:r>
          </a:p>
          <a:p>
            <a:r>
              <a:rPr lang="en-US" baseline="0" dirty="0" smtClean="0"/>
              <a:t>Almost all of the remainder effect &gt; 2</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33</a:t>
            </a:fld>
            <a:endParaRPr lang="en-US"/>
          </a:p>
        </p:txBody>
      </p:sp>
    </p:spTree>
    <p:extLst>
      <p:ext uri="{BB962C8B-B14F-4D97-AF65-F5344CB8AC3E}">
        <p14:creationId xmlns:p14="http://schemas.microsoft.com/office/powerpoint/2010/main" val="4214803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These are the same data I</a:t>
            </a:r>
            <a:r>
              <a:rPr lang="en-US" baseline="0" dirty="0" smtClean="0"/>
              <a:t> just showed you, but represented in </a:t>
            </a:r>
            <a:r>
              <a:rPr lang="en-US" b="1" baseline="0" dirty="0" smtClean="0"/>
              <a:t>taxonomic abundance </a:t>
            </a:r>
            <a:r>
              <a:rPr lang="en-US" b="1" baseline="0" dirty="0" err="1" smtClean="0"/>
              <a:t>barplots</a:t>
            </a:r>
            <a:r>
              <a:rPr lang="en-US" b="1" baseline="0" dirty="0" smtClean="0"/>
              <a:t> </a:t>
            </a:r>
            <a:r>
              <a:rPr lang="en-US" baseline="0" dirty="0" smtClean="0"/>
              <a:t>at both using 16S (</a:t>
            </a:r>
            <a:r>
              <a:rPr lang="en-US" b="1" baseline="0" dirty="0" smtClean="0"/>
              <a:t>top</a:t>
            </a:r>
            <a:r>
              <a:rPr lang="en-US" b="0" baseline="0" dirty="0" smtClean="0"/>
              <a:t>) and by mRNA (</a:t>
            </a:r>
            <a:r>
              <a:rPr lang="en-US" b="1" baseline="0" dirty="0" smtClean="0"/>
              <a:t>bottom</a:t>
            </a:r>
            <a:r>
              <a:rPr lang="en-US" b="0" baseline="0" dirty="0" smtClean="0"/>
              <a:t>)</a:t>
            </a:r>
            <a:endParaRPr lang="en-US" baseline="0" dirty="0" smtClean="0"/>
          </a:p>
          <a:p>
            <a:pPr marL="228600" indent="-228600">
              <a:buAutoNum type="arabicPeriod"/>
            </a:pPr>
            <a:r>
              <a:rPr lang="en-US" baseline="0" dirty="0" smtClean="0"/>
              <a:t>By hierarchical clustering of the transcriptome, there are </a:t>
            </a:r>
            <a:r>
              <a:rPr lang="en-US" b="1" baseline="0" dirty="0" smtClean="0"/>
              <a:t>four main</a:t>
            </a:r>
            <a:r>
              <a:rPr lang="en-US" b="0" baseline="0" dirty="0" smtClean="0"/>
              <a:t> subgroups: two associated with health on the left in blue, and two associated with BV on the right</a:t>
            </a:r>
          </a:p>
          <a:p>
            <a:pPr marL="228600" indent="-228600">
              <a:buAutoNum type="arabicPeriod"/>
            </a:pPr>
            <a:r>
              <a:rPr lang="en-US" b="0" baseline="0" dirty="0" smtClean="0"/>
              <a:t>What I want to show you is the </a:t>
            </a:r>
            <a:r>
              <a:rPr lang="en-US" b="1" baseline="0" dirty="0" smtClean="0"/>
              <a:t>difference</a:t>
            </a:r>
            <a:r>
              <a:rPr lang="en-US" b="0" baseline="0" dirty="0" smtClean="0"/>
              <a:t> between the taxonomic contributions at the 16S level (</a:t>
            </a:r>
            <a:r>
              <a:rPr lang="en-US" b="1" baseline="0" dirty="0" smtClean="0"/>
              <a:t>the top plot</a:t>
            </a:r>
            <a:r>
              <a:rPr lang="en-US" b="0" baseline="0" dirty="0" smtClean="0"/>
              <a:t>) compared to the taxonomic contributions from the mRNA level (</a:t>
            </a:r>
            <a:r>
              <a:rPr lang="en-US" b="1" baseline="0" dirty="0" smtClean="0"/>
              <a:t>bottom plot</a:t>
            </a:r>
            <a:r>
              <a:rPr lang="en-US" b="0" baseline="0" dirty="0" smtClean="0"/>
              <a:t>)</a:t>
            </a:r>
          </a:p>
          <a:p>
            <a:pPr marL="685800" lvl="1" indent="-228600">
              <a:buAutoNum type="arabicPeriod"/>
            </a:pPr>
            <a:r>
              <a:rPr lang="en-US" b="0" baseline="0" dirty="0" smtClean="0"/>
              <a:t>This is summarized per taxon in the boxplots on the left</a:t>
            </a:r>
          </a:p>
          <a:p>
            <a:pPr marL="1143000" lvl="2" indent="-228600">
              <a:buAutoNum type="arabicPeriod"/>
            </a:pPr>
            <a:r>
              <a:rPr lang="en-US" b="0" baseline="0" dirty="0" smtClean="0"/>
              <a:t>In some cases, like the </a:t>
            </a:r>
            <a:r>
              <a:rPr lang="en-US" b="1" baseline="0" dirty="0" smtClean="0"/>
              <a:t>blue L. </a:t>
            </a:r>
            <a:r>
              <a:rPr lang="en-US" b="1" baseline="0" dirty="0" err="1" smtClean="0"/>
              <a:t>crispatus</a:t>
            </a:r>
            <a:r>
              <a:rPr lang="en-US" b="0" baseline="0" dirty="0" smtClean="0"/>
              <a:t> organism, it’s punching above it’s weight and contributing more transcriptionally than you’d expect</a:t>
            </a:r>
          </a:p>
          <a:p>
            <a:pPr marL="1143000" lvl="2" indent="-228600">
              <a:buAutoNum type="arabicPeriod"/>
            </a:pPr>
            <a:r>
              <a:rPr lang="en-US" b="0" baseline="0" dirty="0" smtClean="0"/>
              <a:t>And in other cases, like the </a:t>
            </a:r>
            <a:r>
              <a:rPr lang="en-US" b="1" baseline="0" dirty="0" smtClean="0"/>
              <a:t>white </a:t>
            </a:r>
            <a:r>
              <a:rPr lang="en-US" b="1" baseline="0" dirty="0" err="1" smtClean="0"/>
              <a:t>Atopobium</a:t>
            </a:r>
            <a:r>
              <a:rPr lang="en-US" b="1" baseline="0" dirty="0" smtClean="0"/>
              <a:t> organism</a:t>
            </a:r>
            <a:r>
              <a:rPr lang="en-US" b="0" baseline="0" dirty="0" smtClean="0"/>
              <a:t> there is hardly any transcriptional activity compared to the 16S abundance</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35</a:t>
            </a:fld>
            <a:endParaRPr lang="en-US" altLang="en-US"/>
          </a:p>
        </p:txBody>
      </p:sp>
    </p:spTree>
    <p:extLst>
      <p:ext uri="{BB962C8B-B14F-4D97-AF65-F5344CB8AC3E}">
        <p14:creationId xmlns:p14="http://schemas.microsoft.com/office/powerpoint/2010/main" val="22201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42</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a:t>
            </a:r>
            <a:r>
              <a:rPr lang="en-US" baseline="0" dirty="0" smtClean="0"/>
              <a:t> data and everyone trusts </a:t>
            </a:r>
            <a:r>
              <a:rPr lang="en-US" baseline="0" dirty="0" err="1" smtClean="0"/>
              <a:t>everone</a:t>
            </a:r>
            <a:r>
              <a:rPr lang="en-US" baseline="0" dirty="0" smtClean="0"/>
              <a:t> else without necessarily having the domain-specific expertise needed</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5</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7</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10</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11</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0 count in a</a:t>
            </a:r>
            <a:r>
              <a:rPr lang="en-US" baseline="0" dirty="0" smtClean="0"/>
              <a:t> sample may be a 0 probability, or it may not. If the feature in any sample has a count greater than 0, then by definition the expected value of the probability in all samples for that feature is greater than 0</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12</a:t>
            </a:fld>
            <a:endParaRPr lang="en-US"/>
          </a:p>
        </p:txBody>
      </p:sp>
    </p:spTree>
    <p:extLst>
      <p:ext uri="{BB962C8B-B14F-4D97-AF65-F5344CB8AC3E}">
        <p14:creationId xmlns:p14="http://schemas.microsoft.com/office/powerpoint/2010/main" val="85852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18</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20</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NC_2019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Sept 2018</a:t>
            </a:r>
            <a:endParaRPr lang="en-US"/>
          </a:p>
        </p:txBody>
      </p:sp>
      <p:sp>
        <p:nvSpPr>
          <p:cNvPr id="8" name="Footer Placeholder 7"/>
          <p:cNvSpPr>
            <a:spLocks noGrp="1"/>
          </p:cNvSpPr>
          <p:nvPr>
            <p:ph type="ftr" sz="quarter" idx="11"/>
          </p:nvPr>
        </p:nvSpPr>
        <p:spPr/>
        <p:txBody>
          <a:bodyPr/>
          <a:lstStyle/>
          <a:p>
            <a:r>
              <a:rPr lang="en-US" smtClean="0"/>
              <a:t>NC_2019</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Sept 2018</a:t>
            </a:r>
            <a:endParaRPr lang="en-US"/>
          </a:p>
        </p:txBody>
      </p:sp>
      <p:sp>
        <p:nvSpPr>
          <p:cNvPr id="3" name="Footer Placeholder 2"/>
          <p:cNvSpPr>
            <a:spLocks noGrp="1"/>
          </p:cNvSpPr>
          <p:nvPr>
            <p:ph type="ftr" sz="quarter" idx="11"/>
          </p:nvPr>
        </p:nvSpPr>
        <p:spPr/>
        <p:txBody>
          <a:bodyPr/>
          <a:lstStyle/>
          <a:p>
            <a:r>
              <a:rPr lang="en-US" smtClean="0"/>
              <a:t>NC_2019</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NC_2019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NC_2019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Sept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NC_2019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9"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2.emf"/></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png"/><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a:t>It's a poll not an election! Analysis of </a:t>
            </a:r>
            <a:r>
              <a:rPr lang="en-US" dirty="0" err="1"/>
              <a:t>metagenomes</a:t>
            </a:r>
            <a:r>
              <a:rPr lang="en-US" dirty="0"/>
              <a:t> and </a:t>
            </a:r>
            <a:r>
              <a:rPr lang="en-US" dirty="0" err="1"/>
              <a:t>metatranscriptomes</a:t>
            </a:r>
            <a:r>
              <a:rPr lang="en-US" dirty="0"/>
              <a:t> using probabilistic compositional approaches</a:t>
            </a:r>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7" name="TextBox 6"/>
          <p:cNvSpPr txBox="1"/>
          <p:nvPr/>
        </p:nvSpPr>
        <p:spPr>
          <a:xfrm>
            <a:off x="1966112" y="5791216"/>
            <a:ext cx="5391219" cy="369332"/>
          </a:xfrm>
          <a:prstGeom prst="rect">
            <a:avLst/>
          </a:prstGeom>
          <a:noFill/>
        </p:spPr>
        <p:txBody>
          <a:bodyPr wrap="none" rtlCol="0">
            <a:spAutoFit/>
          </a:bodyPr>
          <a:lstStyle/>
          <a:p>
            <a:r>
              <a:rPr lang="en-US" dirty="0">
                <a:solidFill>
                  <a:schemeClr val="bg1">
                    <a:lumMod val="50000"/>
                  </a:schemeClr>
                </a:solidFill>
              </a:rPr>
              <a:t>https://</a:t>
            </a: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ggloor</a:t>
            </a:r>
            <a:r>
              <a:rPr lang="en-US" dirty="0">
                <a:solidFill>
                  <a:schemeClr val="bg1">
                    <a:lumMod val="50000"/>
                  </a:schemeClr>
                </a:solidFill>
              </a:rPr>
              <a:t>/</a:t>
            </a:r>
            <a:r>
              <a:rPr lang="en-US" dirty="0" smtClean="0">
                <a:solidFill>
                  <a:schemeClr val="bg1">
                    <a:lumMod val="50000"/>
                  </a:schemeClr>
                </a:solidFill>
              </a:rPr>
              <a:t>compositions/</a:t>
            </a:r>
            <a:r>
              <a:rPr lang="en-US" dirty="0">
                <a:solidFill>
                  <a:schemeClr val="bg1">
                    <a:lumMod val="50000"/>
                  </a:schemeClr>
                </a:solidFill>
              </a:rPr>
              <a:t>presentations</a:t>
            </a:r>
          </a:p>
        </p:txBody>
      </p:sp>
      <p:pic>
        <p:nvPicPr>
          <p:cNvPr id="9" name="Picture 8"/>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NC_2019</a:t>
            </a:r>
            <a:endParaRPr lang="en-US"/>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latin typeface="Calibri" charset="0"/>
              </a:rPr>
              <a:t>Sequencing is </a:t>
            </a:r>
            <a:r>
              <a:rPr lang="en-US" dirty="0">
                <a:latin typeface="Calibri" charset="0"/>
              </a:rPr>
              <a:t>a </a:t>
            </a:r>
            <a:r>
              <a:rPr lang="en-US" dirty="0" smtClean="0">
                <a:latin typeface="Calibri" charset="0"/>
              </a:rPr>
              <a:t>probabilistic sample</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NC_2019</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multiple polls to approximate truth</a:t>
            </a:r>
            <a:endParaRPr lang="en-US" dirty="0"/>
          </a:p>
        </p:txBody>
      </p:sp>
      <p:pic>
        <p:nvPicPr>
          <p:cNvPr id="5" name="Content Placeholder 4"/>
          <p:cNvPicPr>
            <a:picLocks noGrp="1" noChangeAspect="1"/>
          </p:cNvPicPr>
          <p:nvPr>
            <p:ph idx="1"/>
          </p:nvPr>
        </p:nvPicPr>
        <p:blipFill>
          <a:blip r:embed="rId3"/>
          <a:srcRect t="-33704" b="-33704"/>
          <a:stretch>
            <a:fillRect/>
          </a:stretch>
        </p:blipFill>
        <p:spPr/>
      </p:pic>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4624381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Polls have error</a:t>
            </a:r>
            <a:r>
              <a:rPr lang="en-US" dirty="0">
                <a:latin typeface="Calibri" charset="0"/>
              </a:rPr>
              <a:t> </a:t>
            </a:r>
            <a:r>
              <a:rPr lang="mr-IN" dirty="0" smtClean="0">
                <a:latin typeface="Calibri" charset="0"/>
              </a:rPr>
              <a:t>–</a:t>
            </a:r>
            <a:r>
              <a:rPr lang="en-US" dirty="0" smtClean="0">
                <a:latin typeface="Calibri" charset="0"/>
              </a:rPr>
              <a:t> are they fake news?</a:t>
            </a:r>
            <a:endParaRPr lang="en-US" dirty="0"/>
          </a:p>
        </p:txBody>
      </p:sp>
      <p:sp>
        <p:nvSpPr>
          <p:cNvPr id="4" name="Footer Placeholder 3"/>
          <p:cNvSpPr>
            <a:spLocks noGrp="1"/>
          </p:cNvSpPr>
          <p:nvPr>
            <p:ph type="ftr" sz="quarter" idx="11"/>
          </p:nvPr>
        </p:nvSpPr>
        <p:spPr/>
        <p:txBody>
          <a:bodyPr/>
          <a:lstStyle/>
          <a:p>
            <a:r>
              <a:rPr lang="en-US" smtClean="0"/>
              <a:t>NC_2019</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796212918"/>
              </p:ext>
            </p:extLst>
          </p:nvPr>
        </p:nvGraphicFramePr>
        <p:xfrm>
          <a:off x="657699" y="1571619"/>
          <a:ext cx="7291386" cy="1940463"/>
        </p:xfrm>
        <a:graphic>
          <a:graphicData uri="http://schemas.openxmlformats.org/drawingml/2006/table">
            <a:tbl>
              <a:tblPr firstRow="1" bandRow="1">
                <a:tableStyleId>{5C22544A-7EE6-4342-B048-85BDC9FD1C3A}</a:tableStyleId>
              </a:tblPr>
              <a:tblGrid>
                <a:gridCol w="1215231"/>
                <a:gridCol w="1215231"/>
                <a:gridCol w="1215231"/>
                <a:gridCol w="1215231"/>
                <a:gridCol w="1215231"/>
                <a:gridCol w="1215231"/>
              </a:tblGrid>
              <a:tr h="0">
                <a:tc>
                  <a:txBody>
                    <a:bodyPr/>
                    <a:lstStyle/>
                    <a:p>
                      <a:r>
                        <a:rPr lang="en-US" dirty="0" smtClean="0"/>
                        <a:t>Prop</a:t>
                      </a:r>
                      <a:endParaRPr lang="en-US" dirty="0"/>
                    </a:p>
                  </a:txBody>
                  <a:tcPr/>
                </a:tc>
                <a:tc>
                  <a:txBody>
                    <a:bodyPr/>
                    <a:lstStyle/>
                    <a:p>
                      <a:r>
                        <a:rPr lang="en-US" dirty="0" smtClean="0"/>
                        <a:t>Size</a:t>
                      </a:r>
                      <a:endParaRPr lang="en-US" dirty="0"/>
                    </a:p>
                  </a:txBody>
                  <a:tcPr/>
                </a:tc>
                <a:tc>
                  <a:txBody>
                    <a:bodyPr/>
                    <a:lstStyle/>
                    <a:p>
                      <a:r>
                        <a:rPr lang="en-US" dirty="0" err="1" smtClean="0"/>
                        <a:t>moe.form</a:t>
                      </a:r>
                      <a:endParaRPr lang="en-US" dirty="0"/>
                    </a:p>
                  </a:txBody>
                  <a:tcPr/>
                </a:tc>
                <a:tc>
                  <a:txBody>
                    <a:bodyPr/>
                    <a:lstStyle/>
                    <a:p>
                      <a:r>
                        <a:rPr lang="en-US" dirty="0" err="1" smtClean="0"/>
                        <a:t>Dir.moe</a:t>
                      </a:r>
                      <a:endParaRPr lang="en-US" dirty="0"/>
                    </a:p>
                  </a:txBody>
                  <a:tcPr/>
                </a:tc>
                <a:tc>
                  <a:txBody>
                    <a:bodyPr/>
                    <a:lstStyle/>
                    <a:p>
                      <a:r>
                        <a:rPr lang="en-US" dirty="0" err="1" smtClean="0">
                          <a:solidFill>
                            <a:schemeClr val="bg1">
                              <a:lumMod val="50000"/>
                            </a:schemeClr>
                          </a:solidFill>
                        </a:rPr>
                        <a:t>Norm.size</a:t>
                      </a:r>
                      <a:endParaRPr lang="en-US" dirty="0">
                        <a:solidFill>
                          <a:schemeClr val="bg1">
                            <a:lumMod val="50000"/>
                          </a:schemeClr>
                        </a:solidFill>
                      </a:endParaRPr>
                    </a:p>
                  </a:txBody>
                  <a:tcPr/>
                </a:tc>
                <a:tc>
                  <a:txBody>
                    <a:bodyPr/>
                    <a:lstStyle/>
                    <a:p>
                      <a:r>
                        <a:rPr lang="en-US" dirty="0" err="1" smtClean="0">
                          <a:solidFill>
                            <a:schemeClr val="bg1">
                              <a:lumMod val="50000"/>
                            </a:schemeClr>
                          </a:solidFill>
                        </a:rPr>
                        <a:t>Norm.moe</a:t>
                      </a:r>
                      <a:endParaRPr lang="en-US" dirty="0">
                        <a:solidFill>
                          <a:schemeClr val="bg1">
                            <a:lumMod val="50000"/>
                          </a:schemeClr>
                        </a:solidFill>
                      </a:endParaRPr>
                    </a:p>
                  </a:txBody>
                  <a:tcPr/>
                </a:tc>
              </a:tr>
              <a:tr h="370840">
                <a:tc>
                  <a:txBody>
                    <a:bodyPr/>
                    <a:lstStyle/>
                    <a:p>
                      <a:r>
                        <a:rPr lang="en-US" dirty="0" smtClean="0"/>
                        <a:t>0.2</a:t>
                      </a:r>
                      <a:endParaRPr lang="en-US" dirty="0"/>
                    </a:p>
                  </a:txBody>
                  <a:tcPr/>
                </a:tc>
                <a:tc>
                  <a:txBody>
                    <a:bodyPr/>
                    <a:lstStyle/>
                    <a:p>
                      <a:r>
                        <a:rPr lang="en-US" dirty="0" smtClean="0"/>
                        <a:t>1000</a:t>
                      </a:r>
                      <a:endParaRPr lang="en-US" dirty="0"/>
                    </a:p>
                  </a:txBody>
                  <a:tcPr/>
                </a:tc>
                <a:tc>
                  <a:txBody>
                    <a:bodyPr/>
                    <a:lstStyle/>
                    <a:p>
                      <a:r>
                        <a:rPr lang="en-US" dirty="0" smtClean="0"/>
                        <a:t>0.025</a:t>
                      </a:r>
                      <a:endParaRPr lang="en-US" dirty="0"/>
                    </a:p>
                  </a:txBody>
                  <a:tcPr/>
                </a:tc>
                <a:tc>
                  <a:txBody>
                    <a:bodyPr/>
                    <a:lstStyle/>
                    <a:p>
                      <a:r>
                        <a:rPr lang="en-US" dirty="0" smtClean="0"/>
                        <a:t>0.024</a:t>
                      </a:r>
                      <a:endParaRPr lang="en-US" dirty="0"/>
                    </a:p>
                  </a:txBody>
                  <a:tcPr/>
                </a:tc>
                <a:tc>
                  <a:txBody>
                    <a:bodyPr/>
                    <a:lstStyle/>
                    <a:p>
                      <a:r>
                        <a:rPr lang="en-US" dirty="0" smtClean="0">
                          <a:solidFill>
                            <a:schemeClr val="bg1">
                              <a:lumMod val="75000"/>
                            </a:schemeClr>
                          </a:solidFill>
                        </a:rPr>
                        <a:t>479.8</a:t>
                      </a:r>
                      <a:endParaRPr lang="en-US" dirty="0">
                        <a:solidFill>
                          <a:schemeClr val="bg1">
                            <a:lumMod val="75000"/>
                          </a:schemeClr>
                        </a:solidFill>
                      </a:endParaRPr>
                    </a:p>
                  </a:txBody>
                  <a:tcPr/>
                </a:tc>
                <a:tc>
                  <a:txBody>
                    <a:bodyPr/>
                    <a:lstStyle/>
                    <a:p>
                      <a:r>
                        <a:rPr lang="en-US" dirty="0" smtClean="0">
                          <a:solidFill>
                            <a:schemeClr val="bg1">
                              <a:lumMod val="75000"/>
                            </a:schemeClr>
                          </a:solidFill>
                        </a:rPr>
                        <a:t>0.036</a:t>
                      </a:r>
                      <a:endParaRPr lang="en-US" dirty="0">
                        <a:solidFill>
                          <a:schemeClr val="bg1">
                            <a:lumMod val="75000"/>
                          </a:schemeClr>
                        </a:solidFill>
                      </a:endParaRPr>
                    </a:p>
                  </a:txBody>
                  <a:tcPr/>
                </a:tc>
              </a:tr>
              <a:tr h="422620">
                <a:tc>
                  <a:txBody>
                    <a:bodyPr/>
                    <a:lstStyle/>
                    <a:p>
                      <a:r>
                        <a:rPr lang="en-US" dirty="0" smtClean="0"/>
                        <a:t>0.2</a:t>
                      </a:r>
                      <a:endParaRPr lang="en-US" dirty="0"/>
                    </a:p>
                  </a:txBody>
                  <a:tcPr/>
                </a:tc>
                <a:tc>
                  <a:txBody>
                    <a:bodyPr/>
                    <a:lstStyle/>
                    <a:p>
                      <a:r>
                        <a:rPr lang="en-US" dirty="0" smtClean="0"/>
                        <a:t>100</a:t>
                      </a:r>
                      <a:endParaRPr lang="en-US" dirty="0"/>
                    </a:p>
                  </a:txBody>
                  <a:tcPr/>
                </a:tc>
                <a:tc>
                  <a:txBody>
                    <a:bodyPr/>
                    <a:lstStyle/>
                    <a:p>
                      <a:r>
                        <a:rPr lang="en-US" dirty="0" smtClean="0"/>
                        <a:t>0.078</a:t>
                      </a:r>
                      <a:endParaRPr lang="en-US" dirty="0"/>
                    </a:p>
                  </a:txBody>
                  <a:tcPr/>
                </a:tc>
                <a:tc>
                  <a:txBody>
                    <a:bodyPr/>
                    <a:lstStyle/>
                    <a:p>
                      <a:r>
                        <a:rPr lang="en-US" dirty="0" smtClean="0"/>
                        <a:t>0.072</a:t>
                      </a:r>
                      <a:endParaRPr lang="en-US" dirty="0"/>
                    </a:p>
                  </a:txBody>
                  <a:tcPr/>
                </a:tc>
                <a:tc>
                  <a:txBody>
                    <a:bodyPr/>
                    <a:lstStyle/>
                    <a:p>
                      <a:r>
                        <a:rPr lang="en-US" dirty="0" smtClean="0">
                          <a:solidFill>
                            <a:schemeClr val="bg1">
                              <a:lumMod val="75000"/>
                            </a:schemeClr>
                          </a:solidFill>
                        </a:rPr>
                        <a:t>479.8</a:t>
                      </a:r>
                      <a:endParaRPr lang="en-US" dirty="0">
                        <a:solidFill>
                          <a:schemeClr val="bg1">
                            <a:lumMod val="75000"/>
                          </a:schemeClr>
                        </a:solidFill>
                      </a:endParaRPr>
                    </a:p>
                  </a:txBody>
                  <a:tcPr/>
                </a:tc>
                <a:tc>
                  <a:txBody>
                    <a:bodyPr/>
                    <a:lstStyle/>
                    <a:p>
                      <a:r>
                        <a:rPr lang="en-US" dirty="0" smtClean="0">
                          <a:solidFill>
                            <a:schemeClr val="bg1">
                              <a:lumMod val="75000"/>
                            </a:schemeClr>
                          </a:solidFill>
                        </a:rPr>
                        <a:t>0.036</a:t>
                      </a:r>
                      <a:endParaRPr lang="en-US" dirty="0">
                        <a:solidFill>
                          <a:schemeClr val="bg1">
                            <a:lumMod val="75000"/>
                          </a:schemeClr>
                        </a:solidFill>
                      </a:endParaRPr>
                    </a:p>
                  </a:txBody>
                  <a:tcPr/>
                </a:tc>
              </a:tr>
              <a:tr h="410403">
                <a:tc>
                  <a:txBody>
                    <a:bodyPr/>
                    <a:lstStyle/>
                    <a:p>
                      <a:r>
                        <a:rPr lang="en-US" dirty="0" smtClean="0"/>
                        <a:t>0.25</a:t>
                      </a:r>
                      <a:endParaRPr lang="en-US" dirty="0"/>
                    </a:p>
                  </a:txBody>
                  <a:tcPr/>
                </a:tc>
                <a:tc>
                  <a:txBody>
                    <a:bodyPr/>
                    <a:lstStyle/>
                    <a:p>
                      <a:r>
                        <a:rPr lang="en-US" dirty="0" smtClean="0"/>
                        <a:t>250</a:t>
                      </a:r>
                      <a:endParaRPr lang="en-US" dirty="0"/>
                    </a:p>
                  </a:txBody>
                  <a:tcPr/>
                </a:tc>
                <a:tc>
                  <a:txBody>
                    <a:bodyPr/>
                    <a:lstStyle/>
                    <a:p>
                      <a:r>
                        <a:rPr lang="en-US" dirty="0" smtClean="0"/>
                        <a:t>0.054</a:t>
                      </a:r>
                      <a:endParaRPr lang="en-US" dirty="0"/>
                    </a:p>
                  </a:txBody>
                  <a:tcPr/>
                </a:tc>
                <a:tc>
                  <a:txBody>
                    <a:bodyPr/>
                    <a:lstStyle/>
                    <a:p>
                      <a:r>
                        <a:rPr lang="en-US" dirty="0" smtClean="0"/>
                        <a:t>0.052</a:t>
                      </a:r>
                      <a:endParaRPr lang="en-US" dirty="0"/>
                    </a:p>
                  </a:txBody>
                  <a:tcPr/>
                </a:tc>
                <a:tc>
                  <a:txBody>
                    <a:bodyPr/>
                    <a:lstStyle/>
                    <a:p>
                      <a:r>
                        <a:rPr lang="en-US" dirty="0" smtClean="0">
                          <a:solidFill>
                            <a:schemeClr val="bg1">
                              <a:lumMod val="75000"/>
                            </a:schemeClr>
                          </a:solidFill>
                        </a:rPr>
                        <a:t>440.4</a:t>
                      </a:r>
                      <a:endParaRPr lang="en-US" dirty="0">
                        <a:solidFill>
                          <a:schemeClr val="bg1">
                            <a:lumMod val="75000"/>
                          </a:schemeClr>
                        </a:solidFill>
                      </a:endParaRPr>
                    </a:p>
                  </a:txBody>
                  <a:tcPr/>
                </a:tc>
                <a:tc>
                  <a:txBody>
                    <a:bodyPr/>
                    <a:lstStyle/>
                    <a:p>
                      <a:r>
                        <a:rPr lang="en-US" dirty="0" smtClean="0">
                          <a:solidFill>
                            <a:schemeClr val="bg1">
                              <a:lumMod val="75000"/>
                            </a:schemeClr>
                          </a:solidFill>
                        </a:rPr>
                        <a:t>0.040</a:t>
                      </a:r>
                      <a:endParaRPr lang="en-US" dirty="0">
                        <a:solidFill>
                          <a:schemeClr val="bg1">
                            <a:lumMod val="75000"/>
                          </a:schemeClr>
                        </a:solidFill>
                      </a:endParaRPr>
                    </a:p>
                  </a:txBody>
                  <a:tcPr/>
                </a:tc>
              </a:tr>
              <a:tr h="370840">
                <a:tc>
                  <a:txBody>
                    <a:bodyPr/>
                    <a:lstStyle/>
                    <a:p>
                      <a:r>
                        <a:rPr lang="en-US" dirty="0" smtClean="0"/>
                        <a:t>0.19</a:t>
                      </a:r>
                      <a:endParaRPr lang="en-US" dirty="0"/>
                    </a:p>
                  </a:txBody>
                  <a:tcPr/>
                </a:tc>
                <a:tc>
                  <a:txBody>
                    <a:bodyPr/>
                    <a:lstStyle/>
                    <a:p>
                      <a:r>
                        <a:rPr lang="en-US" dirty="0" smtClean="0"/>
                        <a:t>2000</a:t>
                      </a:r>
                      <a:endParaRPr lang="en-US" dirty="0"/>
                    </a:p>
                  </a:txBody>
                  <a:tcPr/>
                </a:tc>
                <a:tc>
                  <a:txBody>
                    <a:bodyPr/>
                    <a:lstStyle/>
                    <a:p>
                      <a:r>
                        <a:rPr lang="en-US" dirty="0" smtClean="0"/>
                        <a:t>0.017</a:t>
                      </a:r>
                      <a:endParaRPr lang="en-US" dirty="0"/>
                    </a:p>
                  </a:txBody>
                  <a:tcPr/>
                </a:tc>
                <a:tc>
                  <a:txBody>
                    <a:bodyPr/>
                    <a:lstStyle/>
                    <a:p>
                      <a:r>
                        <a:rPr lang="en-US" dirty="0" smtClean="0"/>
                        <a:t>0.017</a:t>
                      </a:r>
                      <a:endParaRPr lang="en-US" dirty="0"/>
                    </a:p>
                  </a:txBody>
                  <a:tcPr/>
                </a:tc>
                <a:tc>
                  <a:txBody>
                    <a:bodyPr/>
                    <a:lstStyle/>
                    <a:p>
                      <a:r>
                        <a:rPr lang="en-US" dirty="0" smtClean="0">
                          <a:solidFill>
                            <a:schemeClr val="bg1">
                              <a:lumMod val="75000"/>
                            </a:schemeClr>
                          </a:solidFill>
                        </a:rPr>
                        <a:t>488.5</a:t>
                      </a:r>
                      <a:endParaRPr lang="en-US" dirty="0">
                        <a:solidFill>
                          <a:schemeClr val="bg1">
                            <a:lumMod val="75000"/>
                          </a:schemeClr>
                        </a:solidFill>
                      </a:endParaRPr>
                    </a:p>
                  </a:txBody>
                  <a:tcPr/>
                </a:tc>
                <a:tc>
                  <a:txBody>
                    <a:bodyPr/>
                    <a:lstStyle/>
                    <a:p>
                      <a:r>
                        <a:rPr lang="en-US" dirty="0" smtClean="0">
                          <a:solidFill>
                            <a:schemeClr val="bg1">
                              <a:lumMod val="75000"/>
                            </a:schemeClr>
                          </a:solidFill>
                        </a:rPr>
                        <a:t>0.035</a:t>
                      </a:r>
                      <a:endParaRPr lang="en-US" dirty="0">
                        <a:solidFill>
                          <a:schemeClr val="bg1">
                            <a:lumMod val="75000"/>
                          </a:schemeClr>
                        </a:solidFill>
                      </a:endParaRPr>
                    </a:p>
                  </a:txBody>
                  <a:tcPr/>
                </a:tc>
              </a:tr>
            </a:tbl>
          </a:graphicData>
        </a:graphic>
      </p:graphicFrame>
      <p:pic>
        <p:nvPicPr>
          <p:cNvPr id="5" name="Picture 4"/>
          <p:cNvPicPr>
            <a:picLocks noChangeAspect="1"/>
          </p:cNvPicPr>
          <p:nvPr/>
        </p:nvPicPr>
        <p:blipFill>
          <a:blip r:embed="rId2"/>
          <a:stretch>
            <a:fillRect/>
          </a:stretch>
        </p:blipFill>
        <p:spPr>
          <a:xfrm>
            <a:off x="2165871" y="3617531"/>
            <a:ext cx="5036045" cy="2055431"/>
          </a:xfrm>
          <a:prstGeom prst="rect">
            <a:avLst/>
          </a:prstGeom>
        </p:spPr>
      </p:pic>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2529367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statistical malpractice</a:t>
            </a:r>
            <a:endParaRPr lang="en-US" dirty="0"/>
          </a:p>
        </p:txBody>
      </p:sp>
      <p:sp>
        <p:nvSpPr>
          <p:cNvPr id="4" name="Footer Placeholder 3"/>
          <p:cNvSpPr>
            <a:spLocks noGrp="1"/>
          </p:cNvSpPr>
          <p:nvPr>
            <p:ph type="ftr" sz="quarter" idx="11"/>
          </p:nvPr>
        </p:nvSpPr>
        <p:spPr/>
        <p:txBody>
          <a:bodyPr/>
          <a:lstStyle/>
          <a:p>
            <a:r>
              <a:rPr lang="en-US" smtClean="0"/>
              <a:t>NC_2019</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802506838"/>
              </p:ext>
            </p:extLst>
          </p:nvPr>
        </p:nvGraphicFramePr>
        <p:xfrm>
          <a:off x="657699" y="1571619"/>
          <a:ext cx="7291386" cy="1940463"/>
        </p:xfrm>
        <a:graphic>
          <a:graphicData uri="http://schemas.openxmlformats.org/drawingml/2006/table">
            <a:tbl>
              <a:tblPr firstRow="1" bandRow="1">
                <a:tableStyleId>{5C22544A-7EE6-4342-B048-85BDC9FD1C3A}</a:tableStyleId>
              </a:tblPr>
              <a:tblGrid>
                <a:gridCol w="1215231"/>
                <a:gridCol w="1215231"/>
                <a:gridCol w="1215231"/>
                <a:gridCol w="1215231"/>
                <a:gridCol w="1215231"/>
                <a:gridCol w="1215231"/>
              </a:tblGrid>
              <a:tr h="0">
                <a:tc>
                  <a:txBody>
                    <a:bodyPr/>
                    <a:lstStyle/>
                    <a:p>
                      <a:r>
                        <a:rPr lang="en-US" dirty="0" smtClean="0"/>
                        <a:t>Prop</a:t>
                      </a:r>
                      <a:endParaRPr lang="en-US" dirty="0"/>
                    </a:p>
                  </a:txBody>
                  <a:tcPr/>
                </a:tc>
                <a:tc>
                  <a:txBody>
                    <a:bodyPr/>
                    <a:lstStyle/>
                    <a:p>
                      <a:r>
                        <a:rPr lang="en-US" dirty="0" smtClean="0"/>
                        <a:t>Size</a:t>
                      </a:r>
                      <a:endParaRPr lang="en-US" dirty="0"/>
                    </a:p>
                  </a:txBody>
                  <a:tcPr/>
                </a:tc>
                <a:tc>
                  <a:txBody>
                    <a:bodyPr/>
                    <a:lstStyle/>
                    <a:p>
                      <a:r>
                        <a:rPr lang="en-US" dirty="0" err="1" smtClean="0"/>
                        <a:t>moe.form</a:t>
                      </a:r>
                      <a:endParaRPr lang="en-US" dirty="0"/>
                    </a:p>
                  </a:txBody>
                  <a:tcPr/>
                </a:tc>
                <a:tc>
                  <a:txBody>
                    <a:bodyPr/>
                    <a:lstStyle/>
                    <a:p>
                      <a:r>
                        <a:rPr lang="en-US" dirty="0" err="1" smtClean="0"/>
                        <a:t>Dir.moe</a:t>
                      </a:r>
                      <a:endParaRPr lang="en-US" dirty="0"/>
                    </a:p>
                  </a:txBody>
                  <a:tcPr/>
                </a:tc>
                <a:tc>
                  <a:txBody>
                    <a:bodyPr/>
                    <a:lstStyle/>
                    <a:p>
                      <a:r>
                        <a:rPr lang="en-US" dirty="0" err="1" smtClean="0"/>
                        <a:t>Norm.size</a:t>
                      </a:r>
                      <a:endParaRPr lang="en-US" dirty="0"/>
                    </a:p>
                  </a:txBody>
                  <a:tcPr/>
                </a:tc>
                <a:tc>
                  <a:txBody>
                    <a:bodyPr/>
                    <a:lstStyle/>
                    <a:p>
                      <a:r>
                        <a:rPr lang="en-US" dirty="0" err="1" smtClean="0"/>
                        <a:t>Norm.moe</a:t>
                      </a:r>
                      <a:endParaRPr lang="en-US" dirty="0"/>
                    </a:p>
                  </a:txBody>
                  <a:tcPr/>
                </a:tc>
              </a:tr>
              <a:tr h="370840">
                <a:tc>
                  <a:txBody>
                    <a:bodyPr/>
                    <a:lstStyle/>
                    <a:p>
                      <a:r>
                        <a:rPr lang="en-US" dirty="0" smtClean="0"/>
                        <a:t>0.2</a:t>
                      </a:r>
                      <a:endParaRPr lang="en-US" dirty="0"/>
                    </a:p>
                  </a:txBody>
                  <a:tcPr/>
                </a:tc>
                <a:tc>
                  <a:txBody>
                    <a:bodyPr/>
                    <a:lstStyle/>
                    <a:p>
                      <a:r>
                        <a:rPr lang="en-US" dirty="0" smtClean="0"/>
                        <a:t>1000</a:t>
                      </a:r>
                      <a:endParaRPr lang="en-US" dirty="0"/>
                    </a:p>
                  </a:txBody>
                  <a:tcPr/>
                </a:tc>
                <a:tc>
                  <a:txBody>
                    <a:bodyPr/>
                    <a:lstStyle/>
                    <a:p>
                      <a:r>
                        <a:rPr lang="en-US" dirty="0" smtClean="0"/>
                        <a:t>0.025</a:t>
                      </a:r>
                      <a:endParaRPr lang="en-US" dirty="0"/>
                    </a:p>
                  </a:txBody>
                  <a:tcPr/>
                </a:tc>
                <a:tc>
                  <a:txBody>
                    <a:bodyPr/>
                    <a:lstStyle/>
                    <a:p>
                      <a:r>
                        <a:rPr lang="en-US" dirty="0" smtClean="0"/>
                        <a:t>0.024</a:t>
                      </a:r>
                      <a:endParaRPr lang="en-US" dirty="0"/>
                    </a:p>
                  </a:txBody>
                  <a:tcPr/>
                </a:tc>
                <a:tc>
                  <a:txBody>
                    <a:bodyPr/>
                    <a:lstStyle/>
                    <a:p>
                      <a:r>
                        <a:rPr lang="en-US" dirty="0" smtClean="0"/>
                        <a:t>479.8</a:t>
                      </a:r>
                      <a:endParaRPr lang="en-US" dirty="0"/>
                    </a:p>
                  </a:txBody>
                  <a:tcPr/>
                </a:tc>
                <a:tc>
                  <a:txBody>
                    <a:bodyPr/>
                    <a:lstStyle/>
                    <a:p>
                      <a:r>
                        <a:rPr lang="en-US" dirty="0" smtClean="0"/>
                        <a:t>0.036</a:t>
                      </a:r>
                      <a:endParaRPr lang="en-US" dirty="0"/>
                    </a:p>
                  </a:txBody>
                  <a:tcPr/>
                </a:tc>
              </a:tr>
              <a:tr h="422620">
                <a:tc>
                  <a:txBody>
                    <a:bodyPr/>
                    <a:lstStyle/>
                    <a:p>
                      <a:r>
                        <a:rPr lang="en-US" dirty="0" smtClean="0"/>
                        <a:t>0.2</a:t>
                      </a:r>
                      <a:endParaRPr lang="en-US" dirty="0"/>
                    </a:p>
                  </a:txBody>
                  <a:tcPr/>
                </a:tc>
                <a:tc>
                  <a:txBody>
                    <a:bodyPr/>
                    <a:lstStyle/>
                    <a:p>
                      <a:r>
                        <a:rPr lang="en-US" dirty="0" smtClean="0"/>
                        <a:t>100</a:t>
                      </a:r>
                      <a:endParaRPr lang="en-US" dirty="0"/>
                    </a:p>
                  </a:txBody>
                  <a:tcPr/>
                </a:tc>
                <a:tc>
                  <a:txBody>
                    <a:bodyPr/>
                    <a:lstStyle/>
                    <a:p>
                      <a:r>
                        <a:rPr lang="en-US" dirty="0" smtClean="0"/>
                        <a:t>0.078</a:t>
                      </a:r>
                      <a:endParaRPr lang="en-US" dirty="0"/>
                    </a:p>
                  </a:txBody>
                  <a:tcPr/>
                </a:tc>
                <a:tc>
                  <a:txBody>
                    <a:bodyPr/>
                    <a:lstStyle/>
                    <a:p>
                      <a:r>
                        <a:rPr lang="en-US" dirty="0" smtClean="0"/>
                        <a:t>0.072</a:t>
                      </a:r>
                      <a:endParaRPr lang="en-US" dirty="0"/>
                    </a:p>
                  </a:txBody>
                  <a:tcPr/>
                </a:tc>
                <a:tc>
                  <a:txBody>
                    <a:bodyPr/>
                    <a:lstStyle/>
                    <a:p>
                      <a:r>
                        <a:rPr lang="en-US" dirty="0" smtClean="0"/>
                        <a:t>479.8</a:t>
                      </a:r>
                      <a:endParaRPr lang="en-US" dirty="0"/>
                    </a:p>
                  </a:txBody>
                  <a:tcPr/>
                </a:tc>
                <a:tc>
                  <a:txBody>
                    <a:bodyPr/>
                    <a:lstStyle/>
                    <a:p>
                      <a:r>
                        <a:rPr lang="en-US" dirty="0" smtClean="0"/>
                        <a:t>0.036</a:t>
                      </a:r>
                      <a:endParaRPr lang="en-US" dirty="0"/>
                    </a:p>
                  </a:txBody>
                  <a:tcPr/>
                </a:tc>
              </a:tr>
              <a:tr h="410403">
                <a:tc>
                  <a:txBody>
                    <a:bodyPr/>
                    <a:lstStyle/>
                    <a:p>
                      <a:r>
                        <a:rPr lang="en-US" dirty="0" smtClean="0"/>
                        <a:t>0.25</a:t>
                      </a:r>
                      <a:endParaRPr lang="en-US" dirty="0"/>
                    </a:p>
                  </a:txBody>
                  <a:tcPr/>
                </a:tc>
                <a:tc>
                  <a:txBody>
                    <a:bodyPr/>
                    <a:lstStyle/>
                    <a:p>
                      <a:r>
                        <a:rPr lang="en-US" dirty="0" smtClean="0"/>
                        <a:t>250</a:t>
                      </a:r>
                      <a:endParaRPr lang="en-US" dirty="0"/>
                    </a:p>
                  </a:txBody>
                  <a:tcPr/>
                </a:tc>
                <a:tc>
                  <a:txBody>
                    <a:bodyPr/>
                    <a:lstStyle/>
                    <a:p>
                      <a:r>
                        <a:rPr lang="en-US" dirty="0" smtClean="0"/>
                        <a:t>0.054</a:t>
                      </a:r>
                      <a:endParaRPr lang="en-US" dirty="0"/>
                    </a:p>
                  </a:txBody>
                  <a:tcPr/>
                </a:tc>
                <a:tc>
                  <a:txBody>
                    <a:bodyPr/>
                    <a:lstStyle/>
                    <a:p>
                      <a:r>
                        <a:rPr lang="en-US" dirty="0" smtClean="0"/>
                        <a:t>0.052</a:t>
                      </a:r>
                      <a:endParaRPr lang="en-US" dirty="0"/>
                    </a:p>
                  </a:txBody>
                  <a:tcPr/>
                </a:tc>
                <a:tc>
                  <a:txBody>
                    <a:bodyPr/>
                    <a:lstStyle/>
                    <a:p>
                      <a:r>
                        <a:rPr lang="en-US" dirty="0" smtClean="0"/>
                        <a:t>440.4</a:t>
                      </a:r>
                      <a:endParaRPr lang="en-US" dirty="0"/>
                    </a:p>
                  </a:txBody>
                  <a:tcPr/>
                </a:tc>
                <a:tc>
                  <a:txBody>
                    <a:bodyPr/>
                    <a:lstStyle/>
                    <a:p>
                      <a:r>
                        <a:rPr lang="en-US" dirty="0" smtClean="0"/>
                        <a:t>0.040</a:t>
                      </a:r>
                      <a:endParaRPr lang="en-US" dirty="0"/>
                    </a:p>
                  </a:txBody>
                  <a:tcPr/>
                </a:tc>
              </a:tr>
              <a:tr h="370840">
                <a:tc>
                  <a:txBody>
                    <a:bodyPr/>
                    <a:lstStyle/>
                    <a:p>
                      <a:r>
                        <a:rPr lang="en-US" dirty="0" smtClean="0"/>
                        <a:t>0.19</a:t>
                      </a:r>
                      <a:endParaRPr lang="en-US" dirty="0"/>
                    </a:p>
                  </a:txBody>
                  <a:tcPr/>
                </a:tc>
                <a:tc>
                  <a:txBody>
                    <a:bodyPr/>
                    <a:lstStyle/>
                    <a:p>
                      <a:r>
                        <a:rPr lang="en-US" dirty="0" smtClean="0"/>
                        <a:t>2000</a:t>
                      </a:r>
                      <a:endParaRPr lang="en-US" dirty="0"/>
                    </a:p>
                  </a:txBody>
                  <a:tcPr/>
                </a:tc>
                <a:tc>
                  <a:txBody>
                    <a:bodyPr/>
                    <a:lstStyle/>
                    <a:p>
                      <a:r>
                        <a:rPr lang="en-US" dirty="0" smtClean="0"/>
                        <a:t>0.017</a:t>
                      </a:r>
                      <a:endParaRPr lang="en-US" dirty="0"/>
                    </a:p>
                  </a:txBody>
                  <a:tcPr/>
                </a:tc>
                <a:tc>
                  <a:txBody>
                    <a:bodyPr/>
                    <a:lstStyle/>
                    <a:p>
                      <a:r>
                        <a:rPr lang="en-US" dirty="0" smtClean="0"/>
                        <a:t>0.017</a:t>
                      </a:r>
                      <a:endParaRPr lang="en-US" dirty="0"/>
                    </a:p>
                  </a:txBody>
                  <a:tcPr/>
                </a:tc>
                <a:tc>
                  <a:txBody>
                    <a:bodyPr/>
                    <a:lstStyle/>
                    <a:p>
                      <a:r>
                        <a:rPr lang="en-US" dirty="0" smtClean="0"/>
                        <a:t>488.5</a:t>
                      </a:r>
                      <a:endParaRPr lang="en-US" dirty="0"/>
                    </a:p>
                  </a:txBody>
                  <a:tcPr/>
                </a:tc>
                <a:tc>
                  <a:txBody>
                    <a:bodyPr/>
                    <a:lstStyle/>
                    <a:p>
                      <a:r>
                        <a:rPr lang="en-US" dirty="0" smtClean="0"/>
                        <a:t>0.035</a:t>
                      </a:r>
                      <a:endParaRPr lang="en-US" dirty="0"/>
                    </a:p>
                  </a:txBody>
                  <a:tcPr/>
                </a:tc>
              </a:tr>
            </a:tbl>
          </a:graphicData>
        </a:graphic>
      </p:graphicFrame>
      <p:sp>
        <p:nvSpPr>
          <p:cNvPr id="13" name="TextBox 12"/>
          <p:cNvSpPr txBox="1"/>
          <p:nvPr/>
        </p:nvSpPr>
        <p:spPr>
          <a:xfrm>
            <a:off x="1610955" y="4370882"/>
            <a:ext cx="5372714" cy="830997"/>
          </a:xfrm>
          <a:prstGeom prst="rect">
            <a:avLst/>
          </a:prstGeom>
          <a:noFill/>
        </p:spPr>
        <p:txBody>
          <a:bodyPr wrap="square" rtlCol="0">
            <a:spAutoFit/>
          </a:bodyPr>
          <a:lstStyle/>
          <a:p>
            <a:pPr algn="ctr"/>
            <a:r>
              <a:rPr lang="en-US" sz="2400" dirty="0" smtClean="0"/>
              <a:t>If </a:t>
            </a:r>
            <a:r>
              <a:rPr lang="en-US" sz="2400" dirty="0" err="1" smtClean="0"/>
              <a:t>bioinformaticians</a:t>
            </a:r>
            <a:r>
              <a:rPr lang="en-US" sz="2400" dirty="0" smtClean="0"/>
              <a:t> were political pollsters  we would be sued by our clients</a:t>
            </a:r>
            <a:endParaRPr lang="en-US" sz="2400" dirty="0"/>
          </a:p>
        </p:txBody>
      </p:sp>
      <p:pic>
        <p:nvPicPr>
          <p:cNvPr id="9" name="Picture 8"/>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9417945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NC_2019</a:t>
            </a:r>
            <a:endParaRPr lang="en-US"/>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as </a:t>
            </a:r>
            <a:r>
              <a:rPr lang="en-US" dirty="0" smtClean="0">
                <a:latin typeface="Calibri" charset="0"/>
              </a:rPr>
              <a:t>proportions/probabilities</a:t>
            </a:r>
            <a:endParaRPr lang="en-US" dirty="0">
              <a:latin typeface="Calibri" charset="0"/>
            </a:endParaRPr>
          </a:p>
        </p:txBody>
      </p:sp>
      <p:sp>
        <p:nvSpPr>
          <p:cNvPr id="20483" name="TextBox 8"/>
          <p:cNvSpPr txBox="1">
            <a:spLocks noChangeArrowheads="1"/>
          </p:cNvSpPr>
          <p:nvPr/>
        </p:nvSpPr>
        <p:spPr bwMode="auto">
          <a:xfrm>
            <a:off x="5214470" y="3667125"/>
            <a:ext cx="361837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Sequencing</a:t>
            </a:r>
          </a:p>
          <a:p>
            <a:pPr lvl="1" eaLnBrk="1" hangingPunct="1">
              <a:buFont typeface="Wingdings" charset="0"/>
              <a:buChar char="Ø"/>
            </a:pPr>
            <a:r>
              <a:rPr lang="en-US" sz="1600" dirty="0"/>
              <a:t>percentage, relative </a:t>
            </a:r>
            <a:r>
              <a:rPr lang="en-US" sz="1600" dirty="0" smtClean="0"/>
              <a:t>abundance, probability, proportion</a:t>
            </a:r>
            <a:endParaRPr lang="en-US" sz="1600" dirty="0"/>
          </a:p>
          <a:p>
            <a:pPr lvl="1" eaLnBrk="1" hangingPunct="1">
              <a:buFont typeface="Wingdings" charset="0"/>
              <a:buChar char="Ø"/>
            </a:pPr>
            <a:r>
              <a:rPr lang="en-US" sz="1600" dirty="0" smtClean="0"/>
              <a:t>Count </a:t>
            </a:r>
            <a:r>
              <a:rPr lang="en-US" sz="1600" dirty="0"/>
              <a:t>normalization</a:t>
            </a:r>
          </a:p>
          <a:p>
            <a:pPr lvl="1" eaLnBrk="1" hangingPunct="1">
              <a:buFont typeface="Wingdings" charset="0"/>
              <a:buChar char="Ø"/>
            </a:pPr>
            <a:r>
              <a:rPr lang="en-US" sz="1600" dirty="0" smtClean="0"/>
              <a:t>Rarefaction</a:t>
            </a:r>
            <a:endParaRPr lang="en-US" sz="1600"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 name="Footer Placeholder 1"/>
          <p:cNvSpPr>
            <a:spLocks noGrp="1"/>
          </p:cNvSpPr>
          <p:nvPr>
            <p:ph type="ftr" sz="quarter" idx="11"/>
          </p:nvPr>
        </p:nvSpPr>
        <p:spPr/>
        <p:txBody>
          <a:bodyPr/>
          <a:lstStyle/>
          <a:p>
            <a:r>
              <a:rPr lang="en-US" smtClean="0"/>
              <a:t>NC_2019</a:t>
            </a:r>
            <a:endParaRPr lang="en-US"/>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925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pic>
        <p:nvPicPr>
          <p:cNvPr id="10" name="Picture 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lgn="ctr">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endParaRPr lang="is-IS" sz="2000" dirty="0"/>
          </a:p>
          <a:p>
            <a:pPr algn="ctr" fontAlgn="auto">
              <a:spcBef>
                <a:spcPts val="0"/>
              </a:spcBef>
              <a:spcAft>
                <a:spcPts val="0"/>
              </a:spcAft>
              <a:defRPr/>
            </a:pPr>
            <a:endParaRPr lang="is-IS" sz="2000" b="1" dirty="0" smtClean="0"/>
          </a:p>
        </p:txBody>
      </p:sp>
      <p:sp>
        <p:nvSpPr>
          <p:cNvPr id="2" name="Footer Placeholder 1"/>
          <p:cNvSpPr>
            <a:spLocks noGrp="1"/>
          </p:cNvSpPr>
          <p:nvPr>
            <p:ph type="ftr" sz="quarter" idx="11"/>
          </p:nvPr>
        </p:nvSpPr>
        <p:spPr/>
        <p:txBody>
          <a:bodyPr/>
          <a:lstStyle/>
          <a:p>
            <a:r>
              <a:rPr lang="en-US" smtClean="0"/>
              <a:t>NC_2019</a:t>
            </a:r>
            <a:endParaRPr lang="en-US"/>
          </a:p>
        </p:txBody>
      </p:sp>
      <p:sp>
        <p:nvSpPr>
          <p:cNvPr id="19" name="TextBox 18"/>
          <p:cNvSpPr txBox="1"/>
          <p:nvPr/>
        </p:nvSpPr>
        <p:spPr>
          <a:xfrm>
            <a:off x="6807602" y="3916005"/>
            <a:ext cx="1954381" cy="954107"/>
          </a:xfrm>
          <a:prstGeom prst="rect">
            <a:avLst/>
          </a:prstGeom>
          <a:noFill/>
        </p:spPr>
        <p:txBody>
          <a:bodyPr wrap="none" rtlCol="0">
            <a:spAutoFit/>
          </a:bodyPr>
          <a:lstStyle/>
          <a:p>
            <a:pPr marL="285750" indent="-285750">
              <a:buFont typeface="Arial"/>
              <a:buChar char="•"/>
            </a:pPr>
            <a:r>
              <a:rPr lang="en-US" sz="1400" dirty="0" smtClean="0">
                <a:solidFill>
                  <a:schemeClr val="bg1">
                    <a:lumMod val="50000"/>
                  </a:schemeClr>
                </a:solidFill>
              </a:rPr>
              <a:t>Probabilities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chemeClr val="bg1">
                    <a:lumMod val="50000"/>
                  </a:schemeClr>
                </a:solidFill>
              </a:rPr>
              <a:t>Relative values</a:t>
            </a:r>
          </a:p>
          <a:p>
            <a:pPr marL="285750" indent="-285750">
              <a:buFont typeface="Arial"/>
              <a:buChar char="•"/>
            </a:pPr>
            <a:r>
              <a:rPr lang="en-US" sz="1400" dirty="0" smtClean="0">
                <a:solidFill>
                  <a:schemeClr val="bg1">
                    <a:lumMod val="50000"/>
                  </a:schemeClr>
                </a:solidFill>
              </a:rPr>
              <a:t>Multivariate Poisson</a:t>
            </a:r>
          </a:p>
        </p:txBody>
      </p:sp>
      <p:pic>
        <p:nvPicPr>
          <p:cNvPr id="20" name="Picture 1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3822517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CoDa</a:t>
            </a:r>
            <a:r>
              <a:rPr lang="en-US" dirty="0" smtClean="0"/>
              <a:t> approach</a:t>
            </a:r>
            <a:endParaRPr lang="en-US" dirty="0"/>
          </a:p>
        </p:txBody>
      </p:sp>
      <p:pic>
        <p:nvPicPr>
          <p:cNvPr id="5" name="Content Placeholder 4"/>
          <p:cNvPicPr>
            <a:picLocks noGrp="1" noChangeAspect="1"/>
          </p:cNvPicPr>
          <p:nvPr>
            <p:ph idx="1"/>
          </p:nvPr>
        </p:nvPicPr>
        <p:blipFill rotWithShape="1">
          <a:blip r:embed="rId2"/>
          <a:srcRect t="-8645" b="-6779"/>
          <a:stretch/>
        </p:blipFill>
        <p:spPr>
          <a:xfrm>
            <a:off x="457200" y="4133058"/>
            <a:ext cx="8229600" cy="1226634"/>
          </a:xfrm>
        </p:spPr>
      </p:pic>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1022195" y="1077951"/>
            <a:ext cx="5711820" cy="2585323"/>
          </a:xfrm>
          <a:prstGeom prst="rect">
            <a:avLst/>
          </a:prstGeom>
          <a:noFill/>
        </p:spPr>
        <p:txBody>
          <a:bodyPr wrap="none" rtlCol="0">
            <a:spAutoFit/>
          </a:bodyPr>
          <a:lstStyle/>
          <a:p>
            <a:pPr marL="285750" indent="-285750">
              <a:buFont typeface="Arial"/>
              <a:buChar char="•"/>
            </a:pPr>
            <a:r>
              <a:rPr lang="en-US" dirty="0"/>
              <a:t>T</a:t>
            </a:r>
            <a:r>
              <a:rPr lang="en-US" dirty="0" smtClean="0"/>
              <a:t>heoretical </a:t>
            </a:r>
            <a:r>
              <a:rPr lang="en-US" dirty="0" smtClean="0"/>
              <a:t>foundation</a:t>
            </a:r>
          </a:p>
          <a:p>
            <a:pPr marL="742950" lvl="1" indent="-285750">
              <a:buFont typeface="Arial"/>
              <a:buChar char="•"/>
            </a:pPr>
            <a:r>
              <a:rPr lang="en-US" dirty="0" smtClean="0"/>
              <a:t>Gives </a:t>
            </a:r>
            <a:r>
              <a:rPr lang="en-US" dirty="0" smtClean="0"/>
              <a:t>same answer with sequence data and counts</a:t>
            </a:r>
          </a:p>
          <a:p>
            <a:pPr marL="742950" lvl="1" indent="-285750">
              <a:buFont typeface="Arial"/>
              <a:buChar char="•"/>
            </a:pPr>
            <a:r>
              <a:rPr lang="en-US" dirty="0" smtClean="0"/>
              <a:t>Based on variance not abundance</a:t>
            </a:r>
          </a:p>
          <a:p>
            <a:pPr marL="285750" indent="-285750">
              <a:buFont typeface="Arial"/>
              <a:buChar char="•"/>
            </a:pPr>
            <a:r>
              <a:rPr lang="en-US" dirty="0" smtClean="0"/>
              <a:t>Internally consistent</a:t>
            </a:r>
          </a:p>
          <a:p>
            <a:pPr marL="742950" lvl="1" indent="-285750">
              <a:buFont typeface="Arial"/>
              <a:buChar char="•"/>
            </a:pPr>
            <a:r>
              <a:rPr lang="en-US" dirty="0" err="1" smtClean="0"/>
              <a:t>Univariate</a:t>
            </a:r>
            <a:r>
              <a:rPr lang="en-US" dirty="0" smtClean="0"/>
              <a:t> and multivariate </a:t>
            </a:r>
            <a:r>
              <a:rPr lang="en-US" dirty="0" smtClean="0"/>
              <a:t>approaches agree</a:t>
            </a:r>
            <a:endParaRPr lang="en-US" dirty="0" smtClean="0"/>
          </a:p>
          <a:p>
            <a:pPr marL="285750" indent="-285750">
              <a:buFont typeface="Arial"/>
              <a:buChar char="•"/>
            </a:pPr>
            <a:r>
              <a:rPr lang="en-US" dirty="0" smtClean="0"/>
              <a:t>Probabilistic</a:t>
            </a:r>
          </a:p>
          <a:p>
            <a:pPr marL="742950" lvl="1" indent="-285750">
              <a:buFont typeface="Arial"/>
              <a:buChar char="•"/>
            </a:pPr>
            <a:r>
              <a:rPr lang="en-US" dirty="0" smtClean="0"/>
              <a:t>Matches the data</a:t>
            </a:r>
          </a:p>
          <a:p>
            <a:pPr marL="285750" indent="-285750">
              <a:buFont typeface="Arial"/>
              <a:buChar char="•"/>
            </a:pPr>
            <a:r>
              <a:rPr lang="en-US" dirty="0" smtClean="0"/>
              <a:t>Robust</a:t>
            </a:r>
          </a:p>
          <a:p>
            <a:pPr marL="742950" lvl="1" indent="-285750">
              <a:buFont typeface="Arial"/>
              <a:buChar char="•"/>
            </a:pPr>
            <a:r>
              <a:rPr lang="en-US" dirty="0" smtClean="0"/>
              <a:t>Upstream decisions have less effect</a:t>
            </a:r>
            <a:endParaRPr lang="en-US" dirty="0"/>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0120843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Imagine</a:t>
            </a:r>
            <a:endParaRPr lang="en-US" dirty="0"/>
          </a:p>
        </p:txBody>
      </p:sp>
      <p:sp>
        <p:nvSpPr>
          <p:cNvPr id="3" name="Content Placeholder 2"/>
          <p:cNvSpPr>
            <a:spLocks noGrp="1"/>
          </p:cNvSpPr>
          <p:nvPr>
            <p:ph idx="1"/>
          </p:nvPr>
        </p:nvSpPr>
        <p:spPr/>
        <p:txBody>
          <a:bodyPr/>
          <a:lstStyle/>
          <a:p>
            <a:r>
              <a:rPr lang="en-US" dirty="0"/>
              <a:t>If the analysis was simple, scalable and robust</a:t>
            </a:r>
          </a:p>
          <a:p>
            <a:r>
              <a:rPr lang="en-US" dirty="0" smtClean="0"/>
              <a:t>If the results told us something about the environment directly</a:t>
            </a:r>
          </a:p>
          <a:p>
            <a:r>
              <a:rPr lang="en-US" dirty="0" smtClean="0"/>
              <a:t>If the same conclusion could be obtained from different datasets or subsets of the original dataset</a:t>
            </a:r>
          </a:p>
          <a:p>
            <a:r>
              <a:rPr lang="en-US" dirty="0" smtClean="0"/>
              <a:t>If the analysis was on a firm theoretical foundation</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06736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 </a:t>
            </a:r>
            <a:r>
              <a:rPr lang="en-US" dirty="0" smtClean="0"/>
              <a:t>model the ‘polling’ error</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068815" y="1112837"/>
            <a:ext cx="3544888" cy="4462761"/>
          </a:xfrm>
          <a:prstGeom prst="rect">
            <a:avLst/>
          </a:prstGeom>
          <a:noFill/>
        </p:spPr>
        <p:txBody>
          <a:bodyPr wrap="square" rtlCol="0">
            <a:spAutoFit/>
          </a:bodyPr>
          <a:lstStyle/>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a:t>*</a:t>
            </a:r>
            <a:r>
              <a:rPr lang="en-US" dirty="0" err="1" smtClean="0"/>
              <a:t>lr</a:t>
            </a:r>
            <a:r>
              <a:rPr lang="en-US" dirty="0" smtClean="0"/>
              <a:t> transform instances</a:t>
            </a:r>
          </a:p>
          <a:p>
            <a:pPr marL="285750" indent="-285750">
              <a:buFont typeface="Arial"/>
              <a:buChar char="•"/>
            </a:pPr>
            <a:r>
              <a:rPr lang="en-US" dirty="0" smtClean="0"/>
              <a:t>Calculate </a:t>
            </a:r>
            <a:r>
              <a:rPr lang="en-US" dirty="0" smtClean="0"/>
              <a:t>test </a:t>
            </a:r>
            <a:r>
              <a:rPr lang="en-US" dirty="0" smtClean="0"/>
              <a:t>values on each </a:t>
            </a:r>
            <a:r>
              <a:rPr lang="en-US" dirty="0" smtClean="0"/>
              <a:t>DIR MC instance</a:t>
            </a:r>
            <a:endParaRPr lang="en-US" dirty="0" smtClean="0"/>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a:p>
            <a:pPr marL="285750" indent="-285750">
              <a:buFont typeface="Arial"/>
              <a:buChar char="•"/>
            </a:pPr>
            <a:r>
              <a:rPr lang="en-US" dirty="0"/>
              <a:t>Dramatically reduces false positives with little or no loss of sensitivity for essentially any </a:t>
            </a:r>
            <a:r>
              <a:rPr lang="en-US" dirty="0" err="1" smtClean="0"/>
              <a:t>seq</a:t>
            </a:r>
            <a:r>
              <a:rPr lang="en-US" dirty="0" smtClean="0"/>
              <a:t>*</a:t>
            </a:r>
            <a:r>
              <a:rPr lang="en-US" dirty="0" err="1" smtClean="0"/>
              <a:t>omics</a:t>
            </a:r>
            <a:r>
              <a:rPr lang="en-US" dirty="0" smtClean="0"/>
              <a:t> dataset</a:t>
            </a:r>
            <a:endParaRPr lang="en-US"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NC_2019</a:t>
            </a:r>
            <a:endParaRPr lang="en-US"/>
          </a:p>
        </p:txBody>
      </p:sp>
      <p:sp>
        <p:nvSpPr>
          <p:cNvPr id="9" name="TextBox 8"/>
          <p:cNvSpPr txBox="1"/>
          <p:nvPr/>
        </p:nvSpPr>
        <p:spPr>
          <a:xfrm>
            <a:off x="6207125" y="5714283"/>
            <a:ext cx="2406578" cy="830997"/>
          </a:xfrm>
          <a:prstGeom prst="rect">
            <a:avLst/>
          </a:prstGeom>
          <a:noFill/>
        </p:spPr>
        <p:txBody>
          <a:bodyPr wrap="none">
            <a:spAutoFit/>
          </a:bodyPr>
          <a:lstStyle/>
          <a:p>
            <a:pPr>
              <a:defRPr/>
            </a:pPr>
            <a:r>
              <a:rPr lang="en-US" sz="1200" dirty="0" err="1">
                <a:solidFill>
                  <a:srgbClr val="7F7F7F"/>
                </a:solidFill>
              </a:rPr>
              <a:t>Fernandes</a:t>
            </a:r>
            <a:r>
              <a:rPr lang="en-US" sz="1200" dirty="0">
                <a:solidFill>
                  <a:srgbClr val="7F7F7F"/>
                </a:solidFill>
              </a:rPr>
              <a:t>, et al. 2013. </a:t>
            </a:r>
            <a:r>
              <a:rPr lang="en-US" sz="1200" dirty="0" err="1">
                <a:solidFill>
                  <a:srgbClr val="7F7F7F"/>
                </a:solidFill>
              </a:rPr>
              <a:t>PLoS</a:t>
            </a:r>
            <a:r>
              <a:rPr lang="en-US" sz="1200" dirty="0">
                <a:solidFill>
                  <a:srgbClr val="7F7F7F"/>
                </a:solidFill>
              </a:rPr>
              <a:t> ONE</a:t>
            </a:r>
          </a:p>
          <a:p>
            <a:pPr>
              <a:defRPr/>
            </a:pPr>
            <a:r>
              <a:rPr lang="en-US" sz="1200" dirty="0" err="1">
                <a:solidFill>
                  <a:srgbClr val="7F7F7F"/>
                </a:solidFill>
              </a:rPr>
              <a:t>Fernandes</a:t>
            </a:r>
            <a:r>
              <a:rPr lang="en-US" sz="1200" dirty="0">
                <a:solidFill>
                  <a:srgbClr val="7F7F7F"/>
                </a:solidFill>
              </a:rPr>
              <a:t>, et al. 2014. </a:t>
            </a:r>
            <a:r>
              <a:rPr lang="en-US" sz="1200" dirty="0" err="1" smtClean="0">
                <a:solidFill>
                  <a:srgbClr val="7F7F7F"/>
                </a:solidFill>
              </a:rPr>
              <a:t>Microbiome</a:t>
            </a:r>
            <a:endParaRPr lang="en-US" sz="1200" dirty="0" smtClean="0">
              <a:solidFill>
                <a:srgbClr val="7F7F7F"/>
              </a:solidFill>
            </a:endParaRPr>
          </a:p>
          <a:p>
            <a:pPr>
              <a:defRPr/>
            </a:pPr>
            <a:r>
              <a:rPr lang="en-US" sz="1200" dirty="0" err="1" smtClean="0">
                <a:solidFill>
                  <a:srgbClr val="7F7F7F"/>
                </a:solidFill>
              </a:rPr>
              <a:t>Thorsen</a:t>
            </a:r>
            <a:r>
              <a:rPr lang="en-US" sz="1200" dirty="0" smtClean="0">
                <a:solidFill>
                  <a:srgbClr val="7F7F7F"/>
                </a:solidFill>
              </a:rPr>
              <a:t> et al. 2016 </a:t>
            </a:r>
            <a:r>
              <a:rPr lang="en-US" sz="1200" dirty="0" err="1" smtClean="0">
                <a:solidFill>
                  <a:srgbClr val="7F7F7F"/>
                </a:solidFill>
              </a:rPr>
              <a:t>Microbiome</a:t>
            </a:r>
            <a:endParaRPr lang="en-US" sz="1200" dirty="0" smtClean="0">
              <a:solidFill>
                <a:srgbClr val="7F7F7F"/>
              </a:solidFill>
            </a:endParaRPr>
          </a:p>
          <a:p>
            <a:pPr>
              <a:defRPr/>
            </a:pPr>
            <a:r>
              <a:rPr lang="en-US" sz="1200" dirty="0" smtClean="0">
                <a:solidFill>
                  <a:srgbClr val="7F7F7F"/>
                </a:solidFill>
              </a:rPr>
              <a:t>Quinn et al. 2018 Bioinformatics</a:t>
            </a:r>
            <a:endParaRPr lang="en-US" sz="1200" dirty="0">
              <a:solidFill>
                <a:srgbClr val="7F7F7F"/>
              </a:solidFill>
            </a:endParaRPr>
          </a:p>
        </p:txBody>
      </p:sp>
      <p:pic>
        <p:nvPicPr>
          <p:cNvPr id="11" name="Picture 10"/>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Metatranscriptome</a:t>
            </a:r>
            <a:r>
              <a:rPr lang="en-US" dirty="0" smtClean="0"/>
              <a:t> example </a:t>
            </a:r>
            <a:r>
              <a:rPr lang="en-US" dirty="0" smtClean="0"/>
              <a:t>using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a:t>Marked asymmetry in composition</a:t>
            </a:r>
          </a:p>
          <a:p>
            <a:pPr lvl="1"/>
            <a:r>
              <a:rPr lang="en-US" dirty="0" smtClean="0"/>
              <a:t>H </a:t>
            </a:r>
            <a:r>
              <a:rPr lang="en-US" dirty="0" smtClean="0"/>
              <a:t>is predominantly </a:t>
            </a:r>
            <a:r>
              <a:rPr lang="en-US" i="1" dirty="0" smtClean="0"/>
              <a:t>Lactobacillus</a:t>
            </a:r>
            <a:r>
              <a:rPr lang="en-US" dirty="0" smtClean="0"/>
              <a:t> sp.</a:t>
            </a:r>
          </a:p>
          <a:p>
            <a:pPr lvl="1"/>
            <a:r>
              <a:rPr lang="en-US" dirty="0" smtClean="0"/>
              <a:t>BV is mixed bag of anaerobes with </a:t>
            </a:r>
            <a:r>
              <a:rPr lang="en-US" i="1" dirty="0" smtClean="0"/>
              <a:t>L. </a:t>
            </a:r>
            <a:r>
              <a:rPr lang="en-US" i="1" dirty="0" err="1" smtClean="0"/>
              <a:t>iners</a:t>
            </a:r>
            <a:endParaRPr lang="en-US" i="1" dirty="0" smtClean="0"/>
          </a:p>
          <a:p>
            <a:r>
              <a:rPr lang="en-US" dirty="0" smtClean="0"/>
              <a:t>We </a:t>
            </a:r>
            <a:r>
              <a:rPr lang="en-US" i="1" dirty="0" smtClean="0"/>
              <a:t>must assume </a:t>
            </a:r>
            <a:r>
              <a:rPr lang="en-US" dirty="0" smtClean="0"/>
              <a:t>something is invariant</a:t>
            </a:r>
          </a:p>
          <a:p>
            <a:r>
              <a:rPr lang="en-US" dirty="0" smtClean="0"/>
              <a:t>Good example dataset since have a good idea of the ‘truth’</a:t>
            </a:r>
            <a:endParaRPr lang="en-US" dirty="0"/>
          </a:p>
          <a:p>
            <a:pPr lvl="1"/>
            <a:r>
              <a:rPr lang="en-US" dirty="0" smtClean="0"/>
              <a:t>Exploratory </a:t>
            </a:r>
            <a:r>
              <a:rPr lang="en-US" dirty="0" err="1" smtClean="0"/>
              <a:t>biplots</a:t>
            </a:r>
            <a:endParaRPr lang="en-US" dirty="0" smtClean="0"/>
          </a:p>
          <a:p>
            <a:pPr lvl="1"/>
            <a:r>
              <a:rPr lang="en-US" dirty="0" smtClean="0"/>
              <a:t>Differential abundance</a:t>
            </a:r>
          </a:p>
          <a:p>
            <a:pPr lvl="1"/>
            <a:r>
              <a:rPr lang="en-US" dirty="0" smtClean="0"/>
              <a:t>Compare datasets</a:t>
            </a:r>
          </a:p>
          <a:p>
            <a:endParaRPr lang="en-US" dirty="0" smtClean="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9848290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a:t>
            </a:r>
            <a:endParaRPr lang="en-US" dirty="0"/>
          </a:p>
        </p:txBody>
      </p:sp>
      <p:sp>
        <p:nvSpPr>
          <p:cNvPr id="3" name="Content Placeholder 2"/>
          <p:cNvSpPr>
            <a:spLocks noGrp="1"/>
          </p:cNvSpPr>
          <p:nvPr>
            <p:ph idx="1"/>
          </p:nvPr>
        </p:nvSpPr>
        <p:spPr/>
        <p:txBody>
          <a:bodyPr>
            <a:normAutofit fontScale="77500" lnSpcReduction="20000"/>
          </a:bodyPr>
          <a:lstStyle/>
          <a:p>
            <a:r>
              <a:rPr lang="en-US" dirty="0"/>
              <a:t>Group </a:t>
            </a:r>
            <a:r>
              <a:rPr lang="en-US" dirty="0" smtClean="0"/>
              <a:t>A</a:t>
            </a:r>
            <a:endParaRPr lang="en-US" dirty="0"/>
          </a:p>
          <a:p>
            <a:pPr lvl="1"/>
            <a:r>
              <a:rPr lang="en-US" dirty="0"/>
              <a:t>Unpublished (</a:t>
            </a:r>
            <a:r>
              <a:rPr lang="en-US" dirty="0" err="1"/>
              <a:t>Macklaim</a:t>
            </a:r>
            <a:r>
              <a:rPr lang="en-US" dirty="0"/>
              <a:t>, McMillan et al) and </a:t>
            </a:r>
            <a:r>
              <a:rPr lang="en-US" dirty="0" smtClean="0"/>
              <a:t>“A </a:t>
            </a:r>
            <a:r>
              <a:rPr lang="en-US" dirty="0"/>
              <a:t>multi-platform metabolomics approach identifies highly specific biomarkers of bacterial diversity in the vagina of pregnant and non-pregnant </a:t>
            </a:r>
            <a:r>
              <a:rPr lang="en-US" dirty="0" smtClean="0"/>
              <a:t>women” </a:t>
            </a:r>
            <a:r>
              <a:rPr lang="en-US" dirty="0"/>
              <a:t>Sci. Rep. 2015</a:t>
            </a:r>
          </a:p>
          <a:p>
            <a:pPr lvl="2"/>
            <a:r>
              <a:rPr lang="en-US" dirty="0"/>
              <a:t>Vaginal swab, </a:t>
            </a:r>
            <a:r>
              <a:rPr lang="en-US" dirty="0" err="1" smtClean="0"/>
              <a:t>Illumina</a:t>
            </a:r>
            <a:r>
              <a:rPr lang="en-US" dirty="0" smtClean="0"/>
              <a:t> (ABI)</a:t>
            </a:r>
            <a:endParaRPr lang="en-US" dirty="0"/>
          </a:p>
          <a:p>
            <a:pPr lvl="2"/>
            <a:r>
              <a:rPr lang="en-US" dirty="0"/>
              <a:t>Antibiotic naïve (both)</a:t>
            </a:r>
          </a:p>
          <a:p>
            <a:pPr lvl="2"/>
            <a:r>
              <a:rPr lang="en-US" dirty="0"/>
              <a:t>Cross-sectional</a:t>
            </a:r>
          </a:p>
          <a:p>
            <a:pPr lvl="2"/>
            <a:endParaRPr lang="en-US" dirty="0"/>
          </a:p>
          <a:p>
            <a:r>
              <a:rPr lang="en-US" dirty="0" smtClean="0">
                <a:solidFill>
                  <a:schemeClr val="bg1">
                    <a:lumMod val="75000"/>
                  </a:schemeClr>
                </a:solidFill>
              </a:rPr>
              <a:t>Group B</a:t>
            </a:r>
          </a:p>
          <a:p>
            <a:pPr lvl="1"/>
            <a:r>
              <a:rPr lang="en-US" dirty="0" smtClean="0">
                <a:solidFill>
                  <a:schemeClr val="bg1">
                    <a:lumMod val="75000"/>
                  </a:schemeClr>
                </a:solidFill>
              </a:rPr>
              <a:t>“</a:t>
            </a:r>
            <a:r>
              <a:rPr lang="en-US" dirty="0" err="1" smtClean="0">
                <a:solidFill>
                  <a:schemeClr val="bg1">
                    <a:lumMod val="75000"/>
                  </a:schemeClr>
                </a:solidFill>
              </a:rPr>
              <a:t>Metatranscriptome</a:t>
            </a:r>
            <a:r>
              <a:rPr lang="en-US" dirty="0" smtClean="0">
                <a:solidFill>
                  <a:schemeClr val="bg1">
                    <a:lumMod val="75000"/>
                  </a:schemeClr>
                </a:solidFill>
              </a:rPr>
              <a:t> </a:t>
            </a:r>
            <a:r>
              <a:rPr lang="en-US" dirty="0">
                <a:solidFill>
                  <a:schemeClr val="bg1">
                    <a:lumMod val="75000"/>
                  </a:schemeClr>
                </a:solidFill>
              </a:rPr>
              <a:t>Analysis of the Vaginal </a:t>
            </a:r>
            <a:r>
              <a:rPr lang="en-US" dirty="0" err="1">
                <a:solidFill>
                  <a:schemeClr val="bg1">
                    <a:lumMod val="75000"/>
                  </a:schemeClr>
                </a:solidFill>
              </a:rPr>
              <a:t>Microbiota</a:t>
            </a:r>
            <a:r>
              <a:rPr lang="en-US" dirty="0">
                <a:solidFill>
                  <a:schemeClr val="bg1">
                    <a:lumMod val="75000"/>
                  </a:schemeClr>
                </a:solidFill>
              </a:rPr>
              <a:t> Reveals Potential Mechanisms for Protection against Metronidazole in Bacterial </a:t>
            </a:r>
            <a:r>
              <a:rPr lang="en-US" dirty="0" err="1" smtClean="0">
                <a:solidFill>
                  <a:schemeClr val="bg1">
                    <a:lumMod val="75000"/>
                  </a:schemeClr>
                </a:solidFill>
              </a:rPr>
              <a:t>Vaginosis</a:t>
            </a:r>
            <a:r>
              <a:rPr lang="en-US" dirty="0" smtClean="0">
                <a:solidFill>
                  <a:schemeClr val="bg1">
                    <a:lumMod val="75000"/>
                  </a:schemeClr>
                </a:solidFill>
              </a:rPr>
              <a:t>” Deng et al </a:t>
            </a:r>
            <a:r>
              <a:rPr lang="en-US" dirty="0" err="1" smtClean="0">
                <a:solidFill>
                  <a:schemeClr val="bg1">
                    <a:lumMod val="75000"/>
                  </a:schemeClr>
                </a:solidFill>
              </a:rPr>
              <a:t>mSphere</a:t>
            </a:r>
            <a:r>
              <a:rPr lang="en-US" dirty="0" smtClean="0">
                <a:solidFill>
                  <a:schemeClr val="bg1">
                    <a:lumMod val="75000"/>
                  </a:schemeClr>
                </a:solidFill>
              </a:rPr>
              <a:t> 2018</a:t>
            </a:r>
          </a:p>
          <a:p>
            <a:pPr lvl="2"/>
            <a:r>
              <a:rPr lang="en-US" dirty="0" smtClean="0">
                <a:solidFill>
                  <a:schemeClr val="bg1">
                    <a:lumMod val="75000"/>
                  </a:schemeClr>
                </a:solidFill>
              </a:rPr>
              <a:t>Vaginal fluid, </a:t>
            </a:r>
            <a:r>
              <a:rPr lang="en-US" dirty="0" err="1" smtClean="0">
                <a:solidFill>
                  <a:schemeClr val="bg1">
                    <a:lumMod val="75000"/>
                  </a:schemeClr>
                </a:solidFill>
              </a:rPr>
              <a:t>Illumina</a:t>
            </a:r>
            <a:r>
              <a:rPr lang="en-US" dirty="0" smtClean="0">
                <a:solidFill>
                  <a:schemeClr val="bg1">
                    <a:lumMod val="75000"/>
                  </a:schemeClr>
                </a:solidFill>
              </a:rPr>
              <a:t>, </a:t>
            </a:r>
          </a:p>
          <a:p>
            <a:pPr lvl="2"/>
            <a:r>
              <a:rPr lang="en-US" dirty="0" smtClean="0">
                <a:solidFill>
                  <a:schemeClr val="bg1">
                    <a:lumMod val="75000"/>
                  </a:schemeClr>
                </a:solidFill>
              </a:rPr>
              <a:t>Antibiotic naive (BV), Antibiotic treated (H)</a:t>
            </a:r>
          </a:p>
          <a:p>
            <a:pPr lvl="2"/>
            <a:r>
              <a:rPr lang="en-US" dirty="0" err="1" smtClean="0">
                <a:solidFill>
                  <a:schemeClr val="bg1">
                    <a:lumMod val="75000"/>
                  </a:schemeClr>
                </a:solidFill>
              </a:rPr>
              <a:t>Mgnify</a:t>
            </a:r>
            <a:r>
              <a:rPr lang="en-US" dirty="0" smtClean="0">
                <a:solidFill>
                  <a:schemeClr val="bg1">
                    <a:lumMod val="75000"/>
                  </a:schemeClr>
                </a:solidFill>
              </a:rPr>
              <a:t>, PRJEB21446</a:t>
            </a:r>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69486844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3658" y="860370"/>
            <a:ext cx="3089780" cy="5220000"/>
          </a:xfrm>
          <a:prstGeom prst="rect">
            <a:avLst/>
          </a:prstGeom>
        </p:spPr>
      </p:pic>
      <p:pic>
        <p:nvPicPr>
          <p:cNvPr id="7" name="Picture 6"/>
          <p:cNvPicPr>
            <a:picLocks noChangeAspect="1"/>
          </p:cNvPicPr>
          <p:nvPr/>
        </p:nvPicPr>
        <p:blipFill>
          <a:blip r:embed="rId4"/>
          <a:stretch>
            <a:fillRect/>
          </a:stretch>
        </p:blipFill>
        <p:spPr>
          <a:xfrm>
            <a:off x="3206904" y="827937"/>
            <a:ext cx="3814615" cy="5220000"/>
          </a:xfrm>
          <a:prstGeom prst="rect">
            <a:avLst/>
          </a:prstGeom>
        </p:spPr>
      </p:pic>
      <p:sp>
        <p:nvSpPr>
          <p:cNvPr id="2" name="Title 1"/>
          <p:cNvSpPr>
            <a:spLocks noGrp="1"/>
          </p:cNvSpPr>
          <p:nvPr>
            <p:ph type="title"/>
          </p:nvPr>
        </p:nvSpPr>
        <p:spPr/>
        <p:txBody>
          <a:bodyPr/>
          <a:lstStyle/>
          <a:p>
            <a:r>
              <a:rPr lang="en-US" dirty="0" smtClean="0"/>
              <a:t>Example sample set by 16S</a:t>
            </a:r>
            <a:r>
              <a:rPr lang="en-US" dirty="0"/>
              <a:t> </a:t>
            </a:r>
            <a:r>
              <a:rPr lang="en-US" dirty="0" err="1" smtClean="0"/>
              <a:t>rRNA</a:t>
            </a:r>
            <a:r>
              <a:rPr lang="en-US" dirty="0" smtClean="0"/>
              <a:t> gene sequencing</a:t>
            </a:r>
            <a:endParaRPr lang="en-US" dirty="0"/>
          </a:p>
        </p:txBody>
      </p:sp>
      <p:grpSp>
        <p:nvGrpSpPr>
          <p:cNvPr id="19" name="Group 18"/>
          <p:cNvGrpSpPr/>
          <p:nvPr/>
        </p:nvGrpSpPr>
        <p:grpSpPr>
          <a:xfrm>
            <a:off x="6735180" y="5114154"/>
            <a:ext cx="2346134" cy="812800"/>
            <a:chOff x="6671680" y="5120090"/>
            <a:chExt cx="2346134" cy="812800"/>
          </a:xfrm>
        </p:grpSpPr>
        <p:pic>
          <p:nvPicPr>
            <p:cNvPr id="9" name="Picture 8"/>
            <p:cNvPicPr>
              <a:picLocks/>
            </p:cNvPicPr>
            <p:nvPr/>
          </p:nvPicPr>
          <p:blipFill>
            <a:blip r:embed="rId5"/>
            <a:stretch>
              <a:fillRect/>
            </a:stretch>
          </p:blipFill>
          <p:spPr>
            <a:xfrm>
              <a:off x="6671680" y="5152063"/>
              <a:ext cx="177800" cy="756000"/>
            </a:xfrm>
            <a:prstGeom prst="rect">
              <a:avLst/>
            </a:prstGeom>
          </p:spPr>
        </p:pic>
        <p:pic>
          <p:nvPicPr>
            <p:cNvPr id="11" name="Picture 10"/>
            <p:cNvPicPr>
              <a:picLocks noChangeAspect="1"/>
            </p:cNvPicPr>
            <p:nvPr/>
          </p:nvPicPr>
          <p:blipFill>
            <a:blip r:embed="rId6"/>
            <a:stretch>
              <a:fillRect/>
            </a:stretch>
          </p:blipFill>
          <p:spPr>
            <a:xfrm>
              <a:off x="6871514" y="5120090"/>
              <a:ext cx="2146300" cy="812800"/>
            </a:xfrm>
            <a:prstGeom prst="rect">
              <a:avLst/>
            </a:prstGeom>
          </p:spPr>
        </p:pic>
      </p:grpSp>
      <p:sp>
        <p:nvSpPr>
          <p:cNvPr id="21" name="TextBox 20"/>
          <p:cNvSpPr txBox="1"/>
          <p:nvPr/>
        </p:nvSpPr>
        <p:spPr>
          <a:xfrm>
            <a:off x="1631092" y="6029506"/>
            <a:ext cx="897938" cy="369332"/>
          </a:xfrm>
          <a:prstGeom prst="rect">
            <a:avLst/>
          </a:prstGeom>
          <a:noFill/>
        </p:spPr>
        <p:txBody>
          <a:bodyPr wrap="none" rtlCol="0">
            <a:spAutoFit/>
          </a:bodyPr>
          <a:lstStyle/>
          <a:p>
            <a:r>
              <a:rPr lang="en-US" dirty="0" smtClean="0">
                <a:latin typeface="Gill Sans MT" charset="0"/>
                <a:ea typeface="Gill Sans MT" charset="0"/>
                <a:cs typeface="Gill Sans MT" charset="0"/>
              </a:rPr>
              <a:t>Healthy</a:t>
            </a:r>
            <a:endParaRPr lang="en-US" dirty="0">
              <a:latin typeface="Gill Sans MT" charset="0"/>
              <a:ea typeface="Gill Sans MT" charset="0"/>
              <a:cs typeface="Gill Sans MT" charset="0"/>
            </a:endParaRPr>
          </a:p>
        </p:txBody>
      </p:sp>
      <p:sp>
        <p:nvSpPr>
          <p:cNvPr id="22" name="TextBox 21"/>
          <p:cNvSpPr txBox="1"/>
          <p:nvPr/>
        </p:nvSpPr>
        <p:spPr>
          <a:xfrm>
            <a:off x="3523469" y="6029506"/>
            <a:ext cx="2372637" cy="369332"/>
          </a:xfrm>
          <a:prstGeom prst="rect">
            <a:avLst/>
          </a:prstGeom>
          <a:noFill/>
        </p:spPr>
        <p:txBody>
          <a:bodyPr wrap="none" rtlCol="0">
            <a:spAutoFit/>
          </a:bodyPr>
          <a:lstStyle/>
          <a:p>
            <a:r>
              <a:rPr lang="en-US" dirty="0" smtClean="0">
                <a:latin typeface="Gill Sans MT" charset="0"/>
                <a:ea typeface="Gill Sans MT" charset="0"/>
                <a:cs typeface="Gill Sans MT" charset="0"/>
              </a:rPr>
              <a:t>Bacterial Vaginosis (BV)</a:t>
            </a:r>
          </a:p>
        </p:txBody>
      </p:sp>
      <p:cxnSp>
        <p:nvCxnSpPr>
          <p:cNvPr id="24" name="Straight Connector 23"/>
          <p:cNvCxnSpPr/>
          <p:nvPr/>
        </p:nvCxnSpPr>
        <p:spPr>
          <a:xfrm>
            <a:off x="3200744" y="1130741"/>
            <a:ext cx="0" cy="5511114"/>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718842" y="3559270"/>
            <a:ext cx="1807393" cy="1422400"/>
            <a:chOff x="6655342" y="3142818"/>
            <a:chExt cx="1807393" cy="1422400"/>
          </a:xfrm>
        </p:grpSpPr>
        <p:pic>
          <p:nvPicPr>
            <p:cNvPr id="3" name="Picture 2"/>
            <p:cNvPicPr>
              <a:picLocks noChangeAspect="1"/>
            </p:cNvPicPr>
            <p:nvPr/>
          </p:nvPicPr>
          <p:blipFill>
            <a:blip r:embed="rId7"/>
            <a:stretch>
              <a:fillRect/>
            </a:stretch>
          </p:blipFill>
          <p:spPr>
            <a:xfrm>
              <a:off x="6900635" y="3142818"/>
              <a:ext cx="1562100" cy="1422400"/>
            </a:xfrm>
            <a:prstGeom prst="rect">
              <a:avLst/>
            </a:prstGeom>
          </p:spPr>
        </p:pic>
        <p:pic>
          <p:nvPicPr>
            <p:cNvPr id="5" name="Picture 4"/>
            <p:cNvPicPr>
              <a:picLocks/>
            </p:cNvPicPr>
            <p:nvPr/>
          </p:nvPicPr>
          <p:blipFill>
            <a:blip r:embed="rId8"/>
            <a:stretch>
              <a:fillRect/>
            </a:stretch>
          </p:blipFill>
          <p:spPr>
            <a:xfrm>
              <a:off x="6655342" y="3142818"/>
              <a:ext cx="198000" cy="1404000"/>
            </a:xfrm>
            <a:prstGeom prst="rect">
              <a:avLst/>
            </a:prstGeom>
          </p:spPr>
        </p:pic>
      </p:grpSp>
      <p:sp>
        <p:nvSpPr>
          <p:cNvPr id="4" name="Footer Placeholder 3"/>
          <p:cNvSpPr>
            <a:spLocks noGrp="1"/>
          </p:cNvSpPr>
          <p:nvPr>
            <p:ph type="ftr" sz="quarter" idx="11"/>
          </p:nvPr>
        </p:nvSpPr>
        <p:spPr/>
        <p:txBody>
          <a:bodyPr/>
          <a:lstStyle/>
          <a:p>
            <a:pPr>
              <a:defRPr/>
            </a:pPr>
            <a:r>
              <a:rPr lang="en-US" smtClean="0"/>
              <a:t>NC_2019</a:t>
            </a:r>
            <a:endParaRPr lang="en-US" dirty="0"/>
          </a:p>
        </p:txBody>
      </p:sp>
      <p:pic>
        <p:nvPicPr>
          <p:cNvPr id="16" name="Picture 15"/>
          <p:cNvPicPr>
            <a:picLocks noChangeAspect="1"/>
          </p:cNvPicPr>
          <p:nvPr/>
        </p:nvPicPr>
        <p:blipFill>
          <a:blip r:embed="rId9"/>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29949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ea typeface="ＭＳ Ｐゴシック" charset="-128"/>
              </a:rPr>
              <a:t>Metatranscriptomics</a:t>
            </a:r>
            <a:r>
              <a:rPr lang="en-US" altLang="en-US" dirty="0">
                <a:ea typeface="ＭＳ Ｐゴシック" charset="-128"/>
              </a:rPr>
              <a:t> </a:t>
            </a:r>
            <a:r>
              <a:rPr lang="en-US" altLang="en-US" dirty="0" smtClean="0">
                <a:ea typeface="ＭＳ Ｐゴシック" charset="-128"/>
              </a:rPr>
              <a:t>(</a:t>
            </a:r>
            <a:r>
              <a:rPr lang="en-US" altLang="en-US" dirty="0" err="1" smtClean="0">
                <a:ea typeface="ＭＳ Ｐゴシック" charset="-128"/>
              </a:rPr>
              <a:t>ie</a:t>
            </a:r>
            <a:r>
              <a:rPr lang="en-US" altLang="en-US" dirty="0" smtClean="0">
                <a:ea typeface="ＭＳ Ｐゴシック" charset="-128"/>
              </a:rPr>
              <a:t>. meta</a:t>
            </a:r>
            <a:r>
              <a:rPr lang="en-US" altLang="en-US" dirty="0">
                <a:ea typeface="ＭＳ Ｐゴシック" charset="-128"/>
              </a:rPr>
              <a:t>-</a:t>
            </a:r>
            <a:r>
              <a:rPr lang="en-US" altLang="en-US" dirty="0" err="1">
                <a:ea typeface="ＭＳ Ｐゴシック" charset="-128"/>
              </a:rPr>
              <a:t>RNAseq</a:t>
            </a:r>
            <a:r>
              <a:rPr lang="en-US" altLang="en-US" dirty="0">
                <a:ea typeface="ＭＳ Ｐゴシック" charset="-128"/>
              </a:rPr>
              <a:t>)</a:t>
            </a:r>
            <a:endParaRPr lang="en-US" dirty="0"/>
          </a:p>
        </p:txBody>
      </p:sp>
      <p:sp>
        <p:nvSpPr>
          <p:cNvPr id="4" name="Rounded Rectangle 3"/>
          <p:cNvSpPr/>
          <p:nvPr/>
        </p:nvSpPr>
        <p:spPr bwMode="auto">
          <a:xfrm>
            <a:off x="3270995" y="901773"/>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Bacterial mRNA </a:t>
            </a:r>
            <a:r>
              <a:rPr lang="en-US" dirty="0" err="1" smtClean="0">
                <a:solidFill>
                  <a:srgbClr val="000000"/>
                </a:solidFill>
                <a:latin typeface="Calibri" charset="0"/>
                <a:ea typeface="Calibri" charset="0"/>
                <a:cs typeface="Calibri" charset="0"/>
              </a:rPr>
              <a:t>seq</a:t>
            </a:r>
            <a:endParaRPr lang="en-US" dirty="0">
              <a:solidFill>
                <a:srgbClr val="000000"/>
              </a:solidFill>
              <a:latin typeface="Calibri" charset="0"/>
              <a:ea typeface="Calibri" charset="0"/>
              <a:cs typeface="Calibri" charset="0"/>
            </a:endParaRPr>
          </a:p>
        </p:txBody>
      </p:sp>
      <p:sp>
        <p:nvSpPr>
          <p:cNvPr id="5" name="Rounded Rectangle 4"/>
          <p:cNvSpPr/>
          <p:nvPr/>
        </p:nvSpPr>
        <p:spPr bwMode="auto">
          <a:xfrm>
            <a:off x="1502012" y="224839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Reference genome CDS</a:t>
            </a:r>
            <a:endParaRPr lang="en-US" dirty="0">
              <a:solidFill>
                <a:srgbClr val="000000"/>
              </a:solidFill>
              <a:latin typeface="Calibri" charset="0"/>
              <a:ea typeface="Calibri" charset="0"/>
              <a:cs typeface="Calibri" charset="0"/>
            </a:endParaRPr>
          </a:p>
        </p:txBody>
      </p:sp>
      <p:sp>
        <p:nvSpPr>
          <p:cNvPr id="6" name="Rounded Rectangle 5"/>
          <p:cNvSpPr/>
          <p:nvPr/>
        </p:nvSpPr>
        <p:spPr bwMode="auto">
          <a:xfrm>
            <a:off x="4984465" y="224958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Assembly of novel ORFs</a:t>
            </a:r>
            <a:endParaRPr lang="en-US" dirty="0">
              <a:solidFill>
                <a:srgbClr val="000000"/>
              </a:solidFill>
              <a:latin typeface="Calibri" charset="0"/>
              <a:ea typeface="Calibri" charset="0"/>
              <a:cs typeface="Calibri" charset="0"/>
            </a:endParaRPr>
          </a:p>
        </p:txBody>
      </p:sp>
      <p:sp>
        <p:nvSpPr>
          <p:cNvPr id="7" name="Rounded Rectangle 6"/>
          <p:cNvSpPr/>
          <p:nvPr/>
        </p:nvSpPr>
        <p:spPr bwMode="auto">
          <a:xfrm>
            <a:off x="3269905" y="362064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90% sequence ID clustering: </a:t>
            </a:r>
            <a:r>
              <a:rPr lang="en-US" b="1" dirty="0" err="1" smtClean="0">
                <a:solidFill>
                  <a:srgbClr val="000000"/>
                </a:solidFill>
                <a:latin typeface="Calibri" charset="0"/>
                <a:ea typeface="Calibri" charset="0"/>
                <a:cs typeface="Calibri" charset="0"/>
              </a:rPr>
              <a:t>refseqs</a:t>
            </a:r>
            <a:endParaRPr lang="en-US" b="1" dirty="0">
              <a:solidFill>
                <a:srgbClr val="000000"/>
              </a:solidFill>
              <a:latin typeface="Calibri" charset="0"/>
              <a:ea typeface="Calibri" charset="0"/>
              <a:cs typeface="Calibri" charset="0"/>
            </a:endParaRPr>
          </a:p>
        </p:txBody>
      </p:sp>
      <p:sp>
        <p:nvSpPr>
          <p:cNvPr id="9" name="Rounded Rectangle 8"/>
          <p:cNvSpPr/>
          <p:nvPr/>
        </p:nvSpPr>
        <p:spPr bwMode="auto">
          <a:xfrm>
            <a:off x="3269907" y="576881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Group by SEED </a:t>
            </a:r>
            <a:r>
              <a:rPr lang="en-US" b="1" dirty="0" smtClean="0">
                <a:solidFill>
                  <a:srgbClr val="000000"/>
                </a:solidFill>
                <a:latin typeface="Calibri" charset="0"/>
                <a:ea typeface="Calibri" charset="0"/>
                <a:cs typeface="Calibri" charset="0"/>
              </a:rPr>
              <a:t>subsys4</a:t>
            </a:r>
            <a:endParaRPr lang="en-US" b="1" dirty="0">
              <a:solidFill>
                <a:srgbClr val="000000"/>
              </a:solidFill>
              <a:latin typeface="Calibri" charset="0"/>
              <a:ea typeface="Calibri" charset="0"/>
              <a:cs typeface="Calibri" charset="0"/>
            </a:endParaRPr>
          </a:p>
        </p:txBody>
      </p:sp>
      <p:sp>
        <p:nvSpPr>
          <p:cNvPr id="10" name="Rounded Rectangle 9"/>
          <p:cNvSpPr/>
          <p:nvPr/>
        </p:nvSpPr>
        <p:spPr bwMode="auto">
          <a:xfrm>
            <a:off x="312470" y="4694731"/>
            <a:ext cx="2131242"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Organism-specific</a:t>
            </a:r>
            <a:endParaRPr lang="en-US" b="1" dirty="0">
              <a:solidFill>
                <a:srgbClr val="000000"/>
              </a:solidFill>
              <a:latin typeface="Calibri" charset="0"/>
              <a:ea typeface="Calibri" charset="0"/>
              <a:cs typeface="Calibri" charset="0"/>
            </a:endParaRPr>
          </a:p>
        </p:txBody>
      </p:sp>
      <p:sp>
        <p:nvSpPr>
          <p:cNvPr id="11" name="Rounded Rectangle 10"/>
          <p:cNvSpPr/>
          <p:nvPr/>
        </p:nvSpPr>
        <p:spPr bwMode="auto">
          <a:xfrm>
            <a:off x="6645454" y="5768815"/>
            <a:ext cx="1055047"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Function</a:t>
            </a:r>
            <a:endParaRPr lang="en-US" b="1" dirty="0">
              <a:solidFill>
                <a:srgbClr val="000000"/>
              </a:solidFill>
              <a:latin typeface="Calibri" charset="0"/>
              <a:ea typeface="Calibri" charset="0"/>
              <a:cs typeface="Calibri" charset="0"/>
            </a:endParaRPr>
          </a:p>
        </p:txBody>
      </p:sp>
      <p:cxnSp>
        <p:nvCxnSpPr>
          <p:cNvPr id="13" name="Straight Arrow Connector 12"/>
          <p:cNvCxnSpPr>
            <a:endCxn id="10" idx="3"/>
          </p:cNvCxnSpPr>
          <p:nvPr/>
        </p:nvCxnSpPr>
        <p:spPr>
          <a:xfrm flipH="1" flipV="1">
            <a:off x="2443712" y="5016994"/>
            <a:ext cx="826193" cy="1"/>
          </a:xfrm>
          <a:prstGeom prst="straightConnector1">
            <a:avLst/>
          </a:prstGeom>
          <a:ln w="25400">
            <a:prstDash val="dash"/>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1" idx="1"/>
          </p:cNvCxnSpPr>
          <p:nvPr/>
        </p:nvCxnSpPr>
        <p:spPr>
          <a:xfrm>
            <a:off x="5832132" y="6091078"/>
            <a:ext cx="813322" cy="0"/>
          </a:xfrm>
          <a:prstGeom prst="straightConnector1">
            <a:avLst/>
          </a:prstGeom>
          <a:ln w="25400">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33" idx="0"/>
          </p:cNvCxnSpPr>
          <p:nvPr/>
        </p:nvCxnSpPr>
        <p:spPr>
          <a:xfrm>
            <a:off x="4551018" y="4265172"/>
            <a:ext cx="0"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1" name="Right Bracket 20"/>
          <p:cNvSpPr/>
          <p:nvPr/>
        </p:nvSpPr>
        <p:spPr>
          <a:xfrm rot="5400000">
            <a:off x="4379405" y="1346391"/>
            <a:ext cx="343226" cy="3535789"/>
          </a:xfrm>
          <a:prstGeom prst="rightBracket">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ket 21"/>
          <p:cNvSpPr/>
          <p:nvPr/>
        </p:nvSpPr>
        <p:spPr>
          <a:xfrm rot="16200000">
            <a:off x="4379406" y="174687"/>
            <a:ext cx="343226" cy="3535789"/>
          </a:xfrm>
          <a:prstGeom prst="rightBracket">
            <a:avLst/>
          </a:prstGeom>
          <a:ln w="25400">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stCxn id="4" idx="2"/>
            <a:endCxn id="22" idx="2"/>
          </p:cNvCxnSpPr>
          <p:nvPr/>
        </p:nvCxnSpPr>
        <p:spPr>
          <a:xfrm flipH="1">
            <a:off x="4551020" y="1546298"/>
            <a:ext cx="1088" cy="224671"/>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7" idx="0"/>
          </p:cNvCxnSpPr>
          <p:nvPr/>
        </p:nvCxnSpPr>
        <p:spPr>
          <a:xfrm flipH="1">
            <a:off x="4551018" y="3285899"/>
            <a:ext cx="1090" cy="334748"/>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bwMode="auto">
          <a:xfrm>
            <a:off x="3269905" y="469473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mtClean="0">
                <a:solidFill>
                  <a:srgbClr val="000000"/>
                </a:solidFill>
                <a:latin typeface="Calibri" charset="0"/>
                <a:ea typeface="Calibri" charset="0"/>
                <a:cs typeface="Calibri" charset="0"/>
              </a:rPr>
              <a:t>Read mapping</a:t>
            </a:r>
            <a:endParaRPr lang="en-US" b="1" dirty="0">
              <a:solidFill>
                <a:srgbClr val="000000"/>
              </a:solidFill>
              <a:latin typeface="Calibri" charset="0"/>
              <a:ea typeface="Calibri" charset="0"/>
              <a:cs typeface="Calibri" charset="0"/>
            </a:endParaRPr>
          </a:p>
        </p:txBody>
      </p:sp>
      <p:cxnSp>
        <p:nvCxnSpPr>
          <p:cNvPr id="39" name="Straight Arrow Connector 38"/>
          <p:cNvCxnSpPr>
            <a:stCxn id="33" idx="2"/>
            <a:endCxn id="9" idx="0"/>
          </p:cNvCxnSpPr>
          <p:nvPr/>
        </p:nvCxnSpPr>
        <p:spPr>
          <a:xfrm>
            <a:off x="4551018" y="5339256"/>
            <a:ext cx="2"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pPr>
              <a:defRPr/>
            </a:pPr>
            <a:r>
              <a:rPr lang="en-US" smtClean="0"/>
              <a:t>NC_2019</a:t>
            </a:r>
            <a:endParaRPr lang="en-US" dirty="0"/>
          </a:p>
        </p:txBody>
      </p:sp>
      <p:sp>
        <p:nvSpPr>
          <p:cNvPr id="23" name="TextBox 22"/>
          <p:cNvSpPr txBox="1"/>
          <p:nvPr/>
        </p:nvSpPr>
        <p:spPr>
          <a:xfrm>
            <a:off x="6207125" y="6417604"/>
            <a:ext cx="1980981" cy="276999"/>
          </a:xfrm>
          <a:prstGeom prst="rect">
            <a:avLst/>
          </a:prstGeom>
          <a:noFill/>
        </p:spPr>
        <p:txBody>
          <a:bodyPr wrap="none">
            <a:spAutoFit/>
          </a:bodyPr>
          <a:lstStyle/>
          <a:p>
            <a:pPr>
              <a:defRPr/>
            </a:pPr>
            <a:r>
              <a:rPr lang="en-US" sz="1200" dirty="0" err="1" smtClean="0">
                <a:solidFill>
                  <a:schemeClr val="tx1">
                    <a:lumMod val="50000"/>
                    <a:lumOff val="50000"/>
                  </a:schemeClr>
                </a:solidFill>
              </a:rPr>
              <a:t>Macklaim</a:t>
            </a:r>
            <a:r>
              <a:rPr lang="en-US" sz="1200" dirty="0" smtClean="0">
                <a:solidFill>
                  <a:schemeClr val="tx1">
                    <a:lumMod val="50000"/>
                    <a:lumOff val="50000"/>
                  </a:schemeClr>
                </a:solidFill>
              </a:rPr>
              <a:t>, Gloor MIMB 2018</a:t>
            </a:r>
            <a:endParaRPr lang="en-US" sz="1200" dirty="0">
              <a:solidFill>
                <a:schemeClr val="tx1">
                  <a:lumMod val="50000"/>
                  <a:lumOff val="50000"/>
                </a:schemeClr>
              </a:solidFill>
            </a:endParaRPr>
          </a:p>
        </p:txBody>
      </p:sp>
      <p:sp>
        <p:nvSpPr>
          <p:cNvPr id="8" name="TextBox 7"/>
          <p:cNvSpPr txBox="1"/>
          <p:nvPr/>
        </p:nvSpPr>
        <p:spPr>
          <a:xfrm>
            <a:off x="929850" y="4325399"/>
            <a:ext cx="752730" cy="369332"/>
          </a:xfrm>
          <a:prstGeom prst="rect">
            <a:avLst/>
          </a:prstGeom>
          <a:noFill/>
        </p:spPr>
        <p:txBody>
          <a:bodyPr wrap="none" rtlCol="0">
            <a:spAutoFit/>
          </a:bodyPr>
          <a:lstStyle/>
          <a:p>
            <a:r>
              <a:rPr lang="en-US" b="1" u="sng" dirty="0" smtClean="0"/>
              <a:t>Part </a:t>
            </a:r>
            <a:r>
              <a:rPr lang="en-US" b="1" u="sng" dirty="0" smtClean="0"/>
              <a:t>2</a:t>
            </a:r>
            <a:endParaRPr lang="en-US" b="1" u="sng" dirty="0" smtClean="0"/>
          </a:p>
        </p:txBody>
      </p:sp>
      <p:sp>
        <p:nvSpPr>
          <p:cNvPr id="27" name="TextBox 26"/>
          <p:cNvSpPr txBox="1"/>
          <p:nvPr/>
        </p:nvSpPr>
        <p:spPr>
          <a:xfrm>
            <a:off x="6744950" y="5399483"/>
            <a:ext cx="752730" cy="369332"/>
          </a:xfrm>
          <a:prstGeom prst="rect">
            <a:avLst/>
          </a:prstGeom>
          <a:noFill/>
        </p:spPr>
        <p:txBody>
          <a:bodyPr wrap="none" rtlCol="0">
            <a:spAutoFit/>
          </a:bodyPr>
          <a:lstStyle/>
          <a:p>
            <a:r>
              <a:rPr lang="en-US" b="1" u="sng" dirty="0" smtClean="0"/>
              <a:t>Part </a:t>
            </a:r>
            <a:r>
              <a:rPr lang="en-US" b="1" u="sng" dirty="0" smtClean="0"/>
              <a:t>1</a:t>
            </a:r>
            <a:endParaRPr lang="en-US" b="1" u="sng" dirty="0"/>
          </a:p>
        </p:txBody>
      </p:sp>
      <p:pic>
        <p:nvPicPr>
          <p:cNvPr id="28" name="Picture 2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7741131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47838"/>
          </a:xfrm>
        </p:spPr>
        <p:txBody>
          <a:bodyPr/>
          <a:lstStyle/>
          <a:p>
            <a:r>
              <a:rPr lang="en-US" dirty="0"/>
              <a:t>Part </a:t>
            </a:r>
            <a:r>
              <a:rPr lang="en-US" dirty="0"/>
              <a:t>1</a:t>
            </a:r>
            <a:r>
              <a:rPr lang="en-US" dirty="0" smtClean="0"/>
              <a:t>: </a:t>
            </a:r>
            <a:r>
              <a:rPr lang="en-US" dirty="0" smtClean="0"/>
              <a:t>Function</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4" name="Content Placeholder 3"/>
          <p:cNvSpPr>
            <a:spLocks noGrp="1"/>
          </p:cNvSpPr>
          <p:nvPr>
            <p:ph idx="1"/>
          </p:nvPr>
        </p:nvSpPr>
        <p:spPr/>
        <p:txBody>
          <a:bodyPr/>
          <a:lstStyle/>
          <a:p>
            <a:r>
              <a:rPr lang="en-US" dirty="0" smtClean="0"/>
              <a:t>Group </a:t>
            </a:r>
            <a:r>
              <a:rPr lang="en-US" dirty="0" err="1" smtClean="0"/>
              <a:t>refseqs</a:t>
            </a:r>
            <a:r>
              <a:rPr lang="en-US" dirty="0" smtClean="0"/>
              <a:t> by same function </a:t>
            </a:r>
          </a:p>
          <a:p>
            <a:pPr lvl="1"/>
            <a:r>
              <a:rPr lang="en-US" dirty="0" smtClean="0"/>
              <a:t>Examine at the ecosystem rather than the organism level</a:t>
            </a:r>
          </a:p>
          <a:p>
            <a:pPr lvl="2"/>
            <a:r>
              <a:rPr lang="en-US" dirty="0"/>
              <a:t>e.g. sum counts for the gene for each enzyme (structural protein, </a:t>
            </a:r>
            <a:r>
              <a:rPr lang="en-US" dirty="0" err="1"/>
              <a:t>etc</a:t>
            </a:r>
            <a:r>
              <a:rPr lang="en-US" dirty="0"/>
              <a:t>) in all organisms</a:t>
            </a:r>
          </a:p>
          <a:p>
            <a:pPr lvl="2"/>
            <a:r>
              <a:rPr lang="en-US" dirty="0" smtClean="0"/>
              <a:t>Taxonomic information is lost</a:t>
            </a:r>
          </a:p>
          <a:p>
            <a:pPr lvl="1"/>
            <a:r>
              <a:rPr lang="en-US" dirty="0" smtClean="0"/>
              <a:t>Reduces from 300k genes to </a:t>
            </a:r>
            <a:r>
              <a:rPr lang="en-US" dirty="0" smtClean="0"/>
              <a:t>~6000 </a:t>
            </a:r>
            <a:r>
              <a:rPr lang="en-US" dirty="0" smtClean="0"/>
              <a:t>functions</a:t>
            </a:r>
          </a:p>
          <a:p>
            <a:pPr lvl="1"/>
            <a:r>
              <a:rPr lang="en-US" dirty="0" err="1" smtClean="0"/>
              <a:t>Sparsity</a:t>
            </a:r>
            <a:r>
              <a:rPr lang="en-US" dirty="0" smtClean="0"/>
              <a:t> is much reduced</a:t>
            </a:r>
          </a:p>
          <a:p>
            <a:pPr lvl="1"/>
            <a:r>
              <a:rPr lang="en-US" dirty="0" smtClean="0"/>
              <a:t>Generally </a:t>
            </a:r>
            <a:r>
              <a:rPr lang="en-US" dirty="0" smtClean="0"/>
              <a:t>robust</a:t>
            </a:r>
            <a:endParaRPr lang="en-US" dirty="0"/>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3423308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a:t>1</a:t>
            </a:r>
            <a:r>
              <a:rPr lang="en-US" dirty="0" smtClean="0"/>
              <a:t>: PCA - </a:t>
            </a:r>
            <a:r>
              <a:rPr lang="en-US" dirty="0" smtClean="0"/>
              <a:t>platform</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buNone/>
            </a:pPr>
            <a:r>
              <a:rPr lang="en-CA" sz="1800" b="1" dirty="0" smtClean="0"/>
              <a:t>Variance of ratios of functions (red)</a:t>
            </a:r>
          </a:p>
          <a:p>
            <a:pPr marL="0" indent="0">
              <a:buNone/>
            </a:pPr>
            <a:endParaRPr lang="en-CA" sz="1800" b="1" dirty="0"/>
          </a:p>
          <a:p>
            <a:pPr marL="0" indent="0">
              <a:buNone/>
            </a:pPr>
            <a:r>
              <a:rPr lang="en-CA" sz="1800" b="1" dirty="0" smtClean="0"/>
              <a:t>Distance (samples)</a:t>
            </a:r>
          </a:p>
          <a:p>
            <a:pPr marL="0" indent="0">
              <a:buNone/>
            </a:pPr>
            <a:endParaRPr lang="en-CA" sz="1800" b="1" dirty="0"/>
          </a:p>
          <a:p>
            <a:pPr marL="0" indent="0">
              <a:buNone/>
            </a:pPr>
            <a:r>
              <a:rPr lang="en-CA" sz="1800" b="1" dirty="0" smtClean="0"/>
              <a:t>P</a:t>
            </a:r>
            <a:r>
              <a:rPr lang="en-CA" sz="1800" b="1" dirty="0" smtClean="0"/>
              <a:t>latform </a:t>
            </a:r>
            <a:r>
              <a:rPr lang="en-CA" sz="1800" b="1" dirty="0" smtClean="0"/>
              <a:t>has negligible effect if sampling methods are the same</a:t>
            </a:r>
          </a:p>
          <a:p>
            <a:pPr marL="0" indent="0">
              <a:buNone/>
            </a:pPr>
            <a:endParaRPr lang="en-CA" sz="1800" b="1" dirty="0"/>
          </a:p>
          <a:p>
            <a:pPr marL="0" indent="0">
              <a:buNone/>
            </a:pPr>
            <a:r>
              <a:rPr lang="en-CA" sz="1800" b="1" dirty="0" smtClean="0"/>
              <a:t>Highlighted samples from ABI-Solid</a:t>
            </a:r>
          </a:p>
          <a:p>
            <a:pPr marL="0" indent="0">
              <a:buNone/>
            </a:pPr>
            <a:endParaRPr lang="en-CA" sz="1800" b="1" dirty="0" smtClean="0"/>
          </a:p>
          <a:p>
            <a:pPr marL="0" indent="0">
              <a:buNone/>
            </a:pPr>
            <a:r>
              <a:rPr lang="en-CA" sz="1800" b="1" dirty="0" smtClean="0">
                <a:latin typeface="+mj-lt"/>
              </a:rPr>
              <a:t>All others </a:t>
            </a:r>
            <a:r>
              <a:rPr lang="en-CA" sz="1800" b="1" dirty="0" err="1" smtClean="0">
                <a:latin typeface="+mj-lt"/>
              </a:rPr>
              <a:t>Illumina</a:t>
            </a:r>
            <a:r>
              <a:rPr lang="en-CA" sz="1800" b="1" dirty="0" smtClean="0">
                <a:latin typeface="+mj-lt"/>
              </a:rPr>
              <a:t> </a:t>
            </a:r>
            <a:r>
              <a:rPr lang="en-CA" sz="1800" b="1" dirty="0" err="1" smtClean="0">
                <a:latin typeface="+mj-lt"/>
              </a:rPr>
              <a:t>HiSeq</a:t>
            </a:r>
            <a:endParaRPr lang="en-US" sz="1000" dirty="0">
              <a:latin typeface="+mj-lt"/>
            </a:endParaRPr>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4" name="Oval 13"/>
          <p:cNvSpPr/>
          <p:nvPr/>
        </p:nvSpPr>
        <p:spPr>
          <a:xfrm>
            <a:off x="1524643" y="3360852"/>
            <a:ext cx="489539" cy="267743"/>
          </a:xfrm>
          <a:prstGeom prst="ellipse">
            <a:avLst/>
          </a:pr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sp>
        <p:nvSpPr>
          <p:cNvPr id="17" name="Oval 16"/>
          <p:cNvSpPr/>
          <p:nvPr/>
        </p:nvSpPr>
        <p:spPr>
          <a:xfrm>
            <a:off x="4287860" y="2717936"/>
            <a:ext cx="489539" cy="267743"/>
          </a:xfrm>
          <a:prstGeom prst="ellipse">
            <a:avLst/>
          </a:pr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060870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1: </a:t>
            </a:r>
            <a:r>
              <a:rPr lang="en-US" dirty="0"/>
              <a:t>Core </a:t>
            </a:r>
            <a:r>
              <a:rPr lang="en-US" dirty="0" smtClean="0"/>
              <a:t>functions </a:t>
            </a:r>
            <a:r>
              <a:rPr lang="en-US" dirty="0" smtClean="0"/>
              <a:t>invariant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smtClean="0"/>
              <a:t>Housekeeping </a:t>
            </a:r>
            <a:r>
              <a:rPr lang="mr-IN" sz="1800" b="1" dirty="0" smtClean="0"/>
              <a:t>…</a:t>
            </a:r>
            <a:endParaRPr lang="en-CA" sz="1800" b="1" dirty="0" smtClean="0"/>
          </a:p>
          <a:p>
            <a:pPr marL="0" indent="0">
              <a:buNone/>
            </a:pPr>
            <a:r>
              <a:rPr lang="mr-IN" sz="1000" dirty="0" smtClean="0">
                <a:latin typeface="+mj-lt"/>
              </a:rPr>
              <a:t>Cell </a:t>
            </a:r>
            <a:r>
              <a:rPr lang="mr-IN" sz="1000" dirty="0">
                <a:latin typeface="+mj-lt"/>
              </a:rPr>
              <a:t>division protein MraZ                                    </a:t>
            </a:r>
          </a:p>
          <a:p>
            <a:pPr marL="0" indent="0">
              <a:buNone/>
            </a:pPr>
            <a:r>
              <a:rPr lang="mr-IN" sz="1000" dirty="0">
                <a:latin typeface="+mj-lt"/>
              </a:rPr>
              <a:t>D-tyrosyl-tRNA(Tyr) deacylase                                 </a:t>
            </a:r>
          </a:p>
          <a:p>
            <a:pPr marL="0" indent="0">
              <a:buNone/>
            </a:pPr>
            <a:r>
              <a:rPr lang="mr-IN" sz="1000" dirty="0">
                <a:latin typeface="+mj-lt"/>
              </a:rPr>
              <a:t>Deoxyuridine 5'-triphosphate nucleotidohydrolase (EC 3.6.1.23)</a:t>
            </a:r>
          </a:p>
          <a:p>
            <a:pPr marL="0" indent="0">
              <a:buNone/>
            </a:pPr>
            <a:r>
              <a:rPr lang="mr-IN" sz="1000" dirty="0">
                <a:latin typeface="+mj-lt"/>
              </a:rPr>
              <a:t>DNA ligase (EC 6.5.1.2)                                       </a:t>
            </a:r>
          </a:p>
          <a:p>
            <a:pPr marL="0" indent="0">
              <a:buNone/>
            </a:pPr>
            <a:r>
              <a:rPr lang="mr-IN" sz="1000" dirty="0">
                <a:latin typeface="+mj-lt"/>
              </a:rPr>
              <a:t>FIGfam135315: Iojap-related protein                           </a:t>
            </a:r>
          </a:p>
          <a:p>
            <a:pPr marL="0" indent="0">
              <a:buNone/>
            </a:pPr>
            <a:r>
              <a:rPr lang="mr-IN" sz="1000" dirty="0">
                <a:latin typeface="+mj-lt"/>
              </a:rPr>
              <a:t>LSU ribosomal protein L3p (L3e)                               </a:t>
            </a:r>
          </a:p>
          <a:p>
            <a:pPr marL="0" indent="0">
              <a:buNone/>
            </a:pPr>
            <a:r>
              <a:rPr lang="mr-IN" sz="1000" dirty="0">
                <a:latin typeface="+mj-lt"/>
              </a:rPr>
              <a:t>Membrane-associated zinc metalloprotease                      </a:t>
            </a:r>
          </a:p>
          <a:p>
            <a:pPr marL="0" indent="0">
              <a:buNone/>
            </a:pPr>
            <a:r>
              <a:rPr lang="mr-IN" sz="1000" dirty="0">
                <a:latin typeface="+mj-lt"/>
              </a:rPr>
              <a:t>Peptide chain release factor 3                                </a:t>
            </a:r>
          </a:p>
          <a:p>
            <a:pPr marL="0" indent="0">
              <a:buNone/>
            </a:pPr>
            <a:r>
              <a:rPr lang="mr-IN" sz="1000" dirty="0">
                <a:latin typeface="+mj-lt"/>
              </a:rPr>
              <a:t>Ribosomal large subunit pseudouridine synthase B (EC 4.2.1.70)</a:t>
            </a:r>
          </a:p>
          <a:p>
            <a:pPr marL="0" indent="0">
              <a:buNone/>
            </a:pPr>
            <a:r>
              <a:rPr lang="mr-IN" sz="1000" dirty="0">
                <a:latin typeface="+mj-lt"/>
              </a:rPr>
              <a:t>Signal peptidase I (EC 3.4.21.89)                             </a:t>
            </a:r>
          </a:p>
          <a:p>
            <a:pPr marL="0" indent="0">
              <a:buNone/>
            </a:pPr>
            <a:r>
              <a:rPr lang="mr-IN" sz="1000" dirty="0">
                <a:latin typeface="+mj-lt"/>
              </a:rPr>
              <a:t>Transcription-repair coupling factor                          </a:t>
            </a:r>
          </a:p>
          <a:p>
            <a:pPr marL="0" indent="0">
              <a:buNone/>
            </a:pPr>
            <a:r>
              <a:rPr lang="mr-IN" sz="1000" dirty="0">
                <a:latin typeface="+mj-lt"/>
              </a:rPr>
              <a:t>Translation elongation factor Ts                              </a:t>
            </a:r>
          </a:p>
          <a:p>
            <a:pPr marL="0" indent="0">
              <a:buNone/>
            </a:pPr>
            <a:r>
              <a:rPr lang="mr-IN" sz="1000" dirty="0">
                <a:latin typeface="+mj-lt"/>
              </a:rPr>
              <a:t>tRNA nucleotidyltransferase (EC 2.7.7.21) (EC 2.7.7.25)       </a:t>
            </a:r>
          </a:p>
          <a:p>
            <a:pPr marL="0" indent="0">
              <a:buNone/>
            </a:pPr>
            <a:r>
              <a:rPr lang="mr-IN" sz="1000" dirty="0">
                <a:latin typeface="+mj-lt"/>
              </a:rPr>
              <a:t>Tryptophanyl-tRNA synthetase (EC 6.1.1.2) </a:t>
            </a:r>
            <a:endParaRPr lang="en-US" sz="1000" dirty="0">
              <a:latin typeface="+mj-lt"/>
            </a:endParaRPr>
          </a:p>
        </p:txBody>
      </p:sp>
      <p:cxnSp>
        <p:nvCxnSpPr>
          <p:cNvPr id="4" name="Straight Arrow Connector 3"/>
          <p:cNvCxnSpPr/>
          <p:nvPr/>
        </p:nvCxnSpPr>
        <p:spPr>
          <a:xfrm flipH="1" flipV="1">
            <a:off x="3776099" y="3402067"/>
            <a:ext cx="1757644" cy="113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ounded Rectangle 11"/>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pic>
        <p:nvPicPr>
          <p:cNvPr id="14" name="Picture 13"/>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62205344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a:t>1</a:t>
            </a:r>
            <a:r>
              <a:rPr lang="en-US" dirty="0" smtClean="0"/>
              <a:t>: </a:t>
            </a:r>
            <a:r>
              <a:rPr lang="en-US" dirty="0"/>
              <a:t>S</a:t>
            </a:r>
            <a:r>
              <a:rPr lang="en-US" dirty="0" smtClean="0"/>
              <a:t>amples</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8" name="Oval 7"/>
          <p:cNvSpPr/>
          <p:nvPr/>
        </p:nvSpPr>
        <p:spPr>
          <a:xfrm>
            <a:off x="4328160" y="3227306"/>
            <a:ext cx="99568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3" name="Oval 12"/>
          <p:cNvSpPr/>
          <p:nvPr/>
        </p:nvSpPr>
        <p:spPr>
          <a:xfrm>
            <a:off x="4124960" y="2341563"/>
            <a:ext cx="1341120" cy="885743"/>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24000" y="2626043"/>
            <a:ext cx="1341120" cy="1458277"/>
          </a:xfrm>
          <a:prstGeom prst="ellipse">
            <a:avLst/>
          </a:prstGeom>
          <a:solidFill>
            <a:schemeClr val="accent1">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pic>
        <p:nvPicPr>
          <p:cNvPr id="17" name="Picture 1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50157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1: Functions</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BV-2</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6" name="TextBox 15"/>
          <p:cNvSpPr txBox="1"/>
          <p:nvPr/>
        </p:nvSpPr>
        <p:spPr>
          <a:xfrm>
            <a:off x="6093748" y="2662233"/>
            <a:ext cx="2277825" cy="923330"/>
          </a:xfrm>
          <a:prstGeom prst="rect">
            <a:avLst/>
          </a:prstGeom>
          <a:noFill/>
        </p:spPr>
        <p:txBody>
          <a:bodyPr wrap="none" rtlCol="0">
            <a:spAutoFit/>
          </a:bodyPr>
          <a:lstStyle/>
          <a:p>
            <a:r>
              <a:rPr lang="en-US" dirty="0" smtClean="0"/>
              <a:t>BV = biosynthesis/</a:t>
            </a:r>
            <a:r>
              <a:rPr lang="en-US" dirty="0" smtClean="0"/>
              <a:t>TCA</a:t>
            </a:r>
          </a:p>
          <a:p>
            <a:r>
              <a:rPr lang="en-US" dirty="0" smtClean="0"/>
              <a:t>BV1 = Flagella</a:t>
            </a:r>
            <a:endParaRPr lang="en-US" dirty="0" smtClean="0"/>
          </a:p>
          <a:p>
            <a:r>
              <a:rPr lang="en-US" dirty="0" smtClean="0"/>
              <a:t>H = </a:t>
            </a:r>
            <a:r>
              <a:rPr lang="en-US" dirty="0" err="1" smtClean="0"/>
              <a:t>aa</a:t>
            </a:r>
            <a:r>
              <a:rPr lang="en-US" dirty="0" smtClean="0"/>
              <a:t>/sugar</a:t>
            </a:r>
          </a:p>
        </p:txBody>
      </p:sp>
      <p:pic>
        <p:nvPicPr>
          <p:cNvPr id="15" name="Picture 1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9301700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solidFill>
                  <a:schemeClr val="bg1"/>
                </a:solidFill>
              </a:rPr>
              <a:t>Fame?</a:t>
            </a:r>
            <a:r>
              <a:rPr lang="en-US" dirty="0">
                <a:solidFill>
                  <a:schemeClr val="bg1"/>
                </a:solidFill>
                <a:latin typeface="AppleColorEmoji"/>
              </a:rPr>
              <a:t> </a:t>
            </a:r>
            <a:r>
              <a:rPr lang="en-US" dirty="0" smtClean="0">
                <a:solidFill>
                  <a:schemeClr val="bg1"/>
                </a:solidFill>
                <a:latin typeface="AppleColorEmoji"/>
              </a:rPr>
              <a:t>🏆</a:t>
            </a:r>
          </a:p>
          <a:p>
            <a:r>
              <a:rPr lang="en-US" dirty="0" smtClean="0">
                <a:solidFill>
                  <a:schemeClr val="bg1"/>
                </a:solidFill>
              </a:rPr>
              <a:t>Money?</a:t>
            </a:r>
            <a:r>
              <a:rPr lang="en-US" dirty="0">
                <a:solidFill>
                  <a:schemeClr val="bg1"/>
                </a:solidFill>
                <a:latin typeface="AppleColorEmoji"/>
              </a:rPr>
              <a:t> 💰</a:t>
            </a:r>
            <a:endParaRPr lang="en-US" dirty="0" smtClean="0">
              <a:solidFill>
                <a:schemeClr val="bg1"/>
              </a:solidFill>
            </a:endParaRPr>
          </a:p>
          <a:p>
            <a:r>
              <a:rPr lang="en-US" dirty="0" smtClean="0">
                <a:solidFill>
                  <a:schemeClr val="bg1"/>
                </a:solidFill>
              </a:rPr>
              <a:t>Ennui    ?  </a:t>
            </a:r>
            <a:r>
              <a:rPr lang="en-US" dirty="0" smtClean="0">
                <a:solidFill>
                  <a:schemeClr val="bg1"/>
                </a:solidFill>
                <a:latin typeface="AppleColorEmoji"/>
              </a:rPr>
              <a:t> 👻	</a:t>
            </a:r>
            <a:endParaRPr lang="en-US" dirty="0" smtClean="0">
              <a:solidFill>
                <a:schemeClr val="bg1"/>
              </a:solidFill>
            </a:endParaRPr>
          </a:p>
          <a:p>
            <a:r>
              <a:rPr lang="en-US" dirty="0" smtClean="0">
                <a:solidFill>
                  <a:schemeClr val="bg1"/>
                </a:solidFill>
              </a:rPr>
              <a:t>Curiosity?</a:t>
            </a:r>
            <a:r>
              <a:rPr lang="en-US" dirty="0">
                <a:solidFill>
                  <a:schemeClr val="bg1"/>
                </a:solidFill>
                <a:latin typeface="AppleColorEmoji"/>
              </a:rPr>
              <a:t> </a:t>
            </a:r>
            <a:r>
              <a:rPr lang="en-US" dirty="0" smtClean="0">
                <a:solidFill>
                  <a:schemeClr val="bg1"/>
                </a:solidFill>
                <a:latin typeface="AppleColorEmoji"/>
              </a:rPr>
              <a:t> 🧠	</a:t>
            </a:r>
            <a:endParaRPr lang="en-US" dirty="0" smtClean="0">
              <a:solidFill>
                <a:schemeClr val="bg1"/>
              </a:solidFill>
            </a:endParaRPr>
          </a:p>
          <a:p>
            <a:r>
              <a:rPr lang="en-US" dirty="0" smtClean="0"/>
              <a:t>Because we </a:t>
            </a:r>
            <a:r>
              <a:rPr lang="en-US" dirty="0" smtClean="0"/>
              <a:t>want to understand the environment</a:t>
            </a:r>
          </a:p>
          <a:p>
            <a:pPr marL="0" indent="0" algn="ctr">
              <a:buNone/>
            </a:pPr>
            <a:r>
              <a:rPr lang="en-US" dirty="0" smtClean="0"/>
              <a:t>🐙🦑🦐🦀🐡🐋🦈  </a:t>
            </a:r>
            <a:r>
              <a:rPr lang="en-US" dirty="0" err="1" smtClean="0"/>
              <a:t>vs</a:t>
            </a: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7" name="Picture 6"/>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0688477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BV1 vs. BV2</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4" name="Footer Placeholder 3"/>
          <p:cNvSpPr>
            <a:spLocks noGrp="1"/>
          </p:cNvSpPr>
          <p:nvPr>
            <p:ph type="ftr" sz="quarter" idx="11"/>
          </p:nvPr>
        </p:nvSpPr>
        <p:spPr/>
        <p:txBody>
          <a:bodyPr/>
          <a:lstStyle/>
          <a:p>
            <a:r>
              <a:rPr lang="en-US" smtClean="0"/>
              <a:t>NC_2019</a:t>
            </a:r>
            <a:endParaRPr lang="en-US"/>
          </a:p>
        </p:txBody>
      </p:sp>
      <p:pic>
        <p:nvPicPr>
          <p:cNvPr id="5" name="Picture 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738189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Datasets	</a:t>
            </a:r>
            <a:endParaRPr lang="en-US" dirty="0"/>
          </a:p>
        </p:txBody>
      </p:sp>
      <p:sp>
        <p:nvSpPr>
          <p:cNvPr id="3" name="Content Placeholder 2"/>
          <p:cNvSpPr>
            <a:spLocks noGrp="1"/>
          </p:cNvSpPr>
          <p:nvPr>
            <p:ph idx="1"/>
          </p:nvPr>
        </p:nvSpPr>
        <p:spPr/>
        <p:txBody>
          <a:bodyPr>
            <a:normAutofit fontScale="77500" lnSpcReduction="20000"/>
          </a:bodyPr>
          <a:lstStyle/>
          <a:p>
            <a:r>
              <a:rPr lang="en-US" dirty="0"/>
              <a:t>Group </a:t>
            </a:r>
            <a:r>
              <a:rPr lang="en-US" dirty="0" smtClean="0"/>
              <a:t>A</a:t>
            </a:r>
            <a:endParaRPr lang="en-US" dirty="0"/>
          </a:p>
          <a:p>
            <a:pPr lvl="1"/>
            <a:r>
              <a:rPr lang="en-US" dirty="0"/>
              <a:t>Unpublished (</a:t>
            </a:r>
            <a:r>
              <a:rPr lang="en-US" dirty="0" err="1"/>
              <a:t>Macklaim</a:t>
            </a:r>
            <a:r>
              <a:rPr lang="en-US" dirty="0"/>
              <a:t>, McMillan et al) and </a:t>
            </a:r>
            <a:r>
              <a:rPr lang="en-US" dirty="0" smtClean="0"/>
              <a:t>“A </a:t>
            </a:r>
            <a:r>
              <a:rPr lang="en-US" dirty="0"/>
              <a:t>multi-platform metabolomics approach identifies highly specific biomarkers of bacterial diversity in the vagina of pregnant and non-pregnant </a:t>
            </a:r>
            <a:r>
              <a:rPr lang="en-US" dirty="0" smtClean="0"/>
              <a:t>women” </a:t>
            </a:r>
            <a:r>
              <a:rPr lang="en-US" dirty="0"/>
              <a:t>Sci. Rep. 2015</a:t>
            </a:r>
          </a:p>
          <a:p>
            <a:pPr lvl="2"/>
            <a:r>
              <a:rPr lang="en-US" dirty="0"/>
              <a:t>Vaginal swab, </a:t>
            </a:r>
            <a:r>
              <a:rPr lang="en-US" dirty="0" err="1" smtClean="0"/>
              <a:t>Illumina</a:t>
            </a:r>
            <a:r>
              <a:rPr lang="en-US" dirty="0" smtClean="0"/>
              <a:t> (ABI)</a:t>
            </a:r>
            <a:endParaRPr lang="en-US" dirty="0"/>
          </a:p>
          <a:p>
            <a:pPr lvl="2"/>
            <a:r>
              <a:rPr lang="en-US" dirty="0"/>
              <a:t>Antibiotic naïve (both)</a:t>
            </a:r>
          </a:p>
          <a:p>
            <a:pPr lvl="2"/>
            <a:r>
              <a:rPr lang="en-US" dirty="0"/>
              <a:t>Cross-sectional</a:t>
            </a:r>
          </a:p>
          <a:p>
            <a:pPr lvl="2"/>
            <a:endParaRPr lang="en-US" dirty="0"/>
          </a:p>
          <a:p>
            <a:r>
              <a:rPr lang="en-US" dirty="0" smtClean="0"/>
              <a:t>Group B</a:t>
            </a:r>
          </a:p>
          <a:p>
            <a:pPr lvl="1"/>
            <a:r>
              <a:rPr lang="en-US" dirty="0" smtClean="0"/>
              <a:t>“</a:t>
            </a:r>
            <a:r>
              <a:rPr lang="en-US" dirty="0" err="1" smtClean="0"/>
              <a:t>Metatranscriptome</a:t>
            </a:r>
            <a:r>
              <a:rPr lang="en-US" dirty="0" smtClean="0"/>
              <a:t> </a:t>
            </a:r>
            <a:r>
              <a:rPr lang="en-US" dirty="0"/>
              <a:t>Analysis of the Vaginal </a:t>
            </a:r>
            <a:r>
              <a:rPr lang="en-US" dirty="0" err="1"/>
              <a:t>Microbiota</a:t>
            </a:r>
            <a:r>
              <a:rPr lang="en-US" dirty="0"/>
              <a:t> Reveals Potential Mechanisms for Protection against Metronidazole in Bacterial </a:t>
            </a:r>
            <a:r>
              <a:rPr lang="en-US" dirty="0" err="1" smtClean="0"/>
              <a:t>Vaginosis</a:t>
            </a:r>
            <a:r>
              <a:rPr lang="en-US" dirty="0" smtClean="0"/>
              <a:t>” Deng et al </a:t>
            </a:r>
            <a:r>
              <a:rPr lang="en-US" dirty="0" err="1" smtClean="0"/>
              <a:t>mSphere</a:t>
            </a:r>
            <a:r>
              <a:rPr lang="en-US" dirty="0" smtClean="0"/>
              <a:t> 2018</a:t>
            </a:r>
          </a:p>
          <a:p>
            <a:pPr lvl="2"/>
            <a:r>
              <a:rPr lang="en-US" dirty="0" smtClean="0"/>
              <a:t>Vaginal fluid, </a:t>
            </a:r>
            <a:r>
              <a:rPr lang="en-US" dirty="0" err="1" smtClean="0"/>
              <a:t>Illumina</a:t>
            </a:r>
            <a:r>
              <a:rPr lang="en-US" dirty="0" smtClean="0"/>
              <a:t> </a:t>
            </a:r>
          </a:p>
          <a:p>
            <a:pPr lvl="2"/>
            <a:r>
              <a:rPr lang="en-US" dirty="0" smtClean="0"/>
              <a:t>Antibiotic naive (BV), Antibiotic treated (H)</a:t>
            </a:r>
          </a:p>
          <a:p>
            <a:pPr lvl="2"/>
            <a:r>
              <a:rPr lang="en-US" dirty="0" err="1" smtClean="0"/>
              <a:t>Mgnify</a:t>
            </a:r>
            <a:r>
              <a:rPr lang="en-US" dirty="0" smtClean="0"/>
              <a:t>, PRJEB21446</a:t>
            </a:r>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68725950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oth.bi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486" y="1485678"/>
            <a:ext cx="5019046" cy="5019046"/>
          </a:xfrm>
          <a:prstGeom prst="rect">
            <a:avLst/>
          </a:prstGeom>
        </p:spPr>
      </p:pic>
      <p:sp>
        <p:nvSpPr>
          <p:cNvPr id="2" name="Title 1"/>
          <p:cNvSpPr>
            <a:spLocks noGrp="1"/>
          </p:cNvSpPr>
          <p:nvPr>
            <p:ph type="title"/>
          </p:nvPr>
        </p:nvSpPr>
        <p:spPr/>
        <p:txBody>
          <a:bodyPr/>
          <a:lstStyle/>
          <a:p>
            <a:r>
              <a:rPr lang="en-US" dirty="0" smtClean="0"/>
              <a:t>Part </a:t>
            </a:r>
            <a:r>
              <a:rPr lang="en-US" dirty="0" smtClean="0"/>
              <a:t>1: </a:t>
            </a:r>
            <a:r>
              <a:rPr lang="en-US" dirty="0" smtClean="0"/>
              <a:t>The importance of sample collection and handling	</a:t>
            </a:r>
            <a:endParaRPr lang="en-US" dirty="0"/>
          </a:p>
        </p:txBody>
      </p:sp>
      <p:sp>
        <p:nvSpPr>
          <p:cNvPr id="3" name="Content Placeholder 2"/>
          <p:cNvSpPr>
            <a:spLocks noGrp="1"/>
          </p:cNvSpPr>
          <p:nvPr>
            <p:ph idx="1"/>
          </p:nvPr>
        </p:nvSpPr>
        <p:spPr>
          <a:xfrm>
            <a:off x="457200" y="1295656"/>
            <a:ext cx="3069428" cy="4511973"/>
          </a:xfrm>
        </p:spPr>
        <p:txBody>
          <a:bodyPr>
            <a:normAutofit fontScale="70000" lnSpcReduction="20000"/>
          </a:bodyPr>
          <a:lstStyle/>
          <a:p>
            <a:pPr marL="0" indent="0">
              <a:buNone/>
            </a:pPr>
            <a:endParaRPr lang="en-US" dirty="0" smtClean="0"/>
          </a:p>
          <a:p>
            <a:r>
              <a:rPr lang="en-US" dirty="0" smtClean="0"/>
              <a:t>Same sequencing platform, &amp; read processing  &amp; bioinformatics</a:t>
            </a:r>
          </a:p>
          <a:p>
            <a:endParaRPr lang="en-CA" dirty="0" smtClean="0"/>
          </a:p>
          <a:p>
            <a:r>
              <a:rPr lang="en-US" dirty="0" smtClean="0"/>
              <a:t>Samples </a:t>
            </a:r>
            <a:r>
              <a:rPr lang="en-US" dirty="0" smtClean="0"/>
              <a:t>separate by BV status and by </a:t>
            </a:r>
            <a:r>
              <a:rPr lang="en-US" dirty="0" smtClean="0"/>
              <a:t>group</a:t>
            </a:r>
          </a:p>
          <a:p>
            <a:endParaRPr lang="en-US" dirty="0" smtClean="0"/>
          </a:p>
          <a:p>
            <a:r>
              <a:rPr lang="en-US" b="1" dirty="0" smtClean="0">
                <a:solidFill>
                  <a:schemeClr val="accent2">
                    <a:lumMod val="75000"/>
                  </a:schemeClr>
                </a:solidFill>
              </a:rPr>
              <a:t>Antibiotic exposure, s</a:t>
            </a:r>
            <a:r>
              <a:rPr lang="en-US" b="1" dirty="0" smtClean="0">
                <a:solidFill>
                  <a:schemeClr val="accent2">
                    <a:lumMod val="75000"/>
                  </a:schemeClr>
                </a:solidFill>
              </a:rPr>
              <a:t>ample </a:t>
            </a:r>
            <a:r>
              <a:rPr lang="en-US" b="1" dirty="0" smtClean="0">
                <a:solidFill>
                  <a:schemeClr val="accent2">
                    <a:lumMod val="75000"/>
                  </a:schemeClr>
                </a:solidFill>
              </a:rPr>
              <a:t>collection and handling different</a:t>
            </a:r>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6" name="Rectangle 5"/>
          <p:cNvSpPr/>
          <p:nvPr/>
        </p:nvSpPr>
        <p:spPr>
          <a:xfrm>
            <a:off x="4048251" y="2075261"/>
            <a:ext cx="4196303" cy="1304126"/>
          </a:xfrm>
          <a:prstGeom prst="rect">
            <a:avLst/>
          </a:prstGeom>
          <a:gradFill flip="none" rotWithShape="1">
            <a:gsLst>
              <a:gs pos="0">
                <a:schemeClr val="accent1">
                  <a:tint val="100000"/>
                  <a:shade val="100000"/>
                  <a:satMod val="130000"/>
                  <a:alpha val="12000"/>
                </a:schemeClr>
              </a:gs>
              <a:gs pos="100000">
                <a:schemeClr val="accent1">
                  <a:tint val="50000"/>
                  <a:shade val="100000"/>
                  <a:satMod val="350000"/>
                  <a:alpha val="1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048251" y="4328294"/>
            <a:ext cx="4196303" cy="1455219"/>
          </a:xfrm>
          <a:prstGeom prst="rect">
            <a:avLst/>
          </a:prstGeom>
          <a:solidFill>
            <a:schemeClr val="accent6">
              <a:alpha val="1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sp>
        <p:nvSpPr>
          <p:cNvPr id="8" name="Rectangle 7"/>
          <p:cNvSpPr/>
          <p:nvPr/>
        </p:nvSpPr>
        <p:spPr>
          <a:xfrm>
            <a:off x="4048251" y="1780415"/>
            <a:ext cx="1315397" cy="4003098"/>
          </a:xfrm>
          <a:prstGeom prst="rect">
            <a:avLst/>
          </a:prstGeom>
          <a:gradFill flip="none" rotWithShape="1">
            <a:gsLst>
              <a:gs pos="0">
                <a:schemeClr val="accent1">
                  <a:tint val="100000"/>
                  <a:shade val="100000"/>
                  <a:satMod val="130000"/>
                  <a:alpha val="20000"/>
                </a:schemeClr>
              </a:gs>
              <a:gs pos="100000">
                <a:schemeClr val="accent1">
                  <a:tint val="50000"/>
                  <a:shade val="100000"/>
                  <a:satMod val="350000"/>
                  <a:alpha val="2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411881" y="1780415"/>
            <a:ext cx="1315397" cy="4003098"/>
          </a:xfrm>
          <a:prstGeom prst="rect">
            <a:avLst/>
          </a:prstGeom>
          <a:solidFill>
            <a:schemeClr val="accent2">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5666" y="1329565"/>
            <a:ext cx="909962" cy="369332"/>
          </a:xfrm>
          <a:prstGeom prst="rect">
            <a:avLst/>
          </a:prstGeom>
          <a:noFill/>
        </p:spPr>
        <p:txBody>
          <a:bodyPr wrap="none" rtlCol="0">
            <a:spAutoFit/>
          </a:bodyPr>
          <a:lstStyle/>
          <a:p>
            <a:r>
              <a:rPr lang="en-US" dirty="0" smtClean="0"/>
              <a:t>Healthy</a:t>
            </a:r>
            <a:endParaRPr lang="en-US" dirty="0"/>
          </a:p>
        </p:txBody>
      </p:sp>
      <p:sp>
        <p:nvSpPr>
          <p:cNvPr id="13" name="TextBox 12"/>
          <p:cNvSpPr txBox="1"/>
          <p:nvPr/>
        </p:nvSpPr>
        <p:spPr>
          <a:xfrm>
            <a:off x="6864739" y="1329565"/>
            <a:ext cx="441197" cy="369332"/>
          </a:xfrm>
          <a:prstGeom prst="rect">
            <a:avLst/>
          </a:prstGeom>
          <a:noFill/>
        </p:spPr>
        <p:txBody>
          <a:bodyPr wrap="none" rtlCol="0">
            <a:spAutoFit/>
          </a:bodyPr>
          <a:lstStyle/>
          <a:p>
            <a:r>
              <a:rPr lang="en-US" dirty="0" smtClean="0"/>
              <a:t>BV</a:t>
            </a:r>
            <a:endParaRPr lang="en-US" dirty="0"/>
          </a:p>
        </p:txBody>
      </p:sp>
      <p:sp>
        <p:nvSpPr>
          <p:cNvPr id="14" name="TextBox 13"/>
          <p:cNvSpPr txBox="1"/>
          <p:nvPr/>
        </p:nvSpPr>
        <p:spPr>
          <a:xfrm rot="16200000">
            <a:off x="7952805" y="2831453"/>
            <a:ext cx="954107" cy="369332"/>
          </a:xfrm>
          <a:prstGeom prst="rect">
            <a:avLst/>
          </a:prstGeom>
          <a:noFill/>
        </p:spPr>
        <p:txBody>
          <a:bodyPr wrap="none" rtlCol="0">
            <a:spAutoFit/>
          </a:bodyPr>
          <a:lstStyle/>
          <a:p>
            <a:r>
              <a:rPr lang="en-US" dirty="0" smtClean="0"/>
              <a:t>Group </a:t>
            </a:r>
            <a:r>
              <a:rPr lang="en-US" dirty="0" smtClean="0"/>
              <a:t>B</a:t>
            </a:r>
            <a:endParaRPr lang="en-US" dirty="0"/>
          </a:p>
        </p:txBody>
      </p:sp>
      <p:sp>
        <p:nvSpPr>
          <p:cNvPr id="15" name="TextBox 14"/>
          <p:cNvSpPr txBox="1"/>
          <p:nvPr/>
        </p:nvSpPr>
        <p:spPr>
          <a:xfrm rot="16200000">
            <a:off x="7948823" y="4620682"/>
            <a:ext cx="960795" cy="369332"/>
          </a:xfrm>
          <a:prstGeom prst="rect">
            <a:avLst/>
          </a:prstGeom>
          <a:noFill/>
        </p:spPr>
        <p:txBody>
          <a:bodyPr wrap="none" rtlCol="0">
            <a:spAutoFit/>
          </a:bodyPr>
          <a:lstStyle/>
          <a:p>
            <a:r>
              <a:rPr lang="en-US" dirty="0" smtClean="0"/>
              <a:t>Group </a:t>
            </a:r>
            <a:r>
              <a:rPr lang="en-US" dirty="0"/>
              <a:t>A</a:t>
            </a:r>
            <a:endParaRPr lang="en-US" dirty="0" smtClean="0"/>
          </a:p>
        </p:txBody>
      </p:sp>
      <p:pic>
        <p:nvPicPr>
          <p:cNvPr id="17" name="Picture 1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7853523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Common up in BV - </a:t>
            </a:r>
            <a:r>
              <a:rPr lang="en-US" dirty="0" err="1" smtClean="0"/>
              <a:t>gpA</a:t>
            </a:r>
            <a:r>
              <a:rPr lang="en-US" dirty="0" smtClean="0"/>
              <a:t> </a:t>
            </a:r>
            <a:r>
              <a:rPr lang="en-US" dirty="0" err="1" smtClean="0"/>
              <a:t>vs</a:t>
            </a:r>
            <a:r>
              <a:rPr lang="en-US" dirty="0" smtClean="0"/>
              <a:t> </a:t>
            </a:r>
            <a:r>
              <a:rPr lang="en-US" dirty="0" err="1" smtClean="0"/>
              <a:t>gpB</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descr="ALDEx_compare.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558" r="-821"/>
          <a:stretch/>
        </p:blipFill>
        <p:spPr>
          <a:xfrm>
            <a:off x="3825709" y="931334"/>
            <a:ext cx="5318291" cy="5194830"/>
          </a:xfrm>
        </p:spPr>
      </p:pic>
      <p:pic>
        <p:nvPicPr>
          <p:cNvPr id="12" name="Picture 11"/>
          <p:cNvPicPr>
            <a:picLocks noChangeAspect="1"/>
          </p:cNvPicPr>
          <p:nvPr/>
        </p:nvPicPr>
        <p:blipFill>
          <a:blip r:embed="rId4"/>
          <a:stretch>
            <a:fillRect/>
          </a:stretch>
        </p:blipFill>
        <p:spPr>
          <a:xfrm>
            <a:off x="822301" y="1899487"/>
            <a:ext cx="2727006" cy="3079015"/>
          </a:xfrm>
          <a:prstGeom prst="rect">
            <a:avLst/>
          </a:prstGeom>
        </p:spPr>
      </p:pic>
      <p:sp>
        <p:nvSpPr>
          <p:cNvPr id="13" name="TextBox 12"/>
          <p:cNvSpPr txBox="1"/>
          <p:nvPr/>
        </p:nvSpPr>
        <p:spPr>
          <a:xfrm>
            <a:off x="3946194" y="1899487"/>
            <a:ext cx="328485" cy="369332"/>
          </a:xfrm>
          <a:prstGeom prst="rect">
            <a:avLst/>
          </a:prstGeom>
          <a:noFill/>
        </p:spPr>
        <p:txBody>
          <a:bodyPr wrap="none" rtlCol="0">
            <a:spAutoFit/>
          </a:bodyPr>
          <a:lstStyle/>
          <a:p>
            <a:r>
              <a:rPr lang="en-US" dirty="0" smtClean="0">
                <a:solidFill>
                  <a:schemeClr val="bg1">
                    <a:lumMod val="50000"/>
                  </a:schemeClr>
                </a:solidFill>
              </a:rPr>
              <a:t>H</a:t>
            </a:r>
            <a:endParaRPr lang="en-US" dirty="0">
              <a:solidFill>
                <a:schemeClr val="bg1">
                  <a:lumMod val="50000"/>
                </a:schemeClr>
              </a:solidFill>
            </a:endParaRPr>
          </a:p>
        </p:txBody>
      </p:sp>
      <p:sp>
        <p:nvSpPr>
          <p:cNvPr id="14" name="TextBox 13"/>
          <p:cNvSpPr txBox="1"/>
          <p:nvPr/>
        </p:nvSpPr>
        <p:spPr>
          <a:xfrm>
            <a:off x="4110436" y="4609170"/>
            <a:ext cx="441197" cy="369332"/>
          </a:xfrm>
          <a:prstGeom prst="rect">
            <a:avLst/>
          </a:prstGeom>
          <a:noFill/>
        </p:spPr>
        <p:txBody>
          <a:bodyPr wrap="none" rtlCol="0">
            <a:spAutoFit/>
          </a:bodyPr>
          <a:lstStyle/>
          <a:p>
            <a:r>
              <a:rPr lang="en-US" dirty="0" smtClean="0">
                <a:solidFill>
                  <a:schemeClr val="bg1">
                    <a:lumMod val="50000"/>
                  </a:schemeClr>
                </a:solidFill>
              </a:rPr>
              <a:t>BV</a:t>
            </a:r>
            <a:endParaRPr lang="en-US" dirty="0">
              <a:solidFill>
                <a:schemeClr val="bg1">
                  <a:lumMod val="50000"/>
                </a:schemeClr>
              </a:solidFill>
            </a:endParaRPr>
          </a:p>
        </p:txBody>
      </p:sp>
      <p:pic>
        <p:nvPicPr>
          <p:cNvPr id="15" name="Picture 14"/>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7336291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Summary functions</a:t>
            </a:r>
            <a:endParaRPr lang="en-US" dirty="0"/>
          </a:p>
        </p:txBody>
      </p:sp>
      <p:sp>
        <p:nvSpPr>
          <p:cNvPr id="3" name="Content Placeholder 2"/>
          <p:cNvSpPr>
            <a:spLocks noGrp="1"/>
          </p:cNvSpPr>
          <p:nvPr>
            <p:ph idx="1"/>
          </p:nvPr>
        </p:nvSpPr>
        <p:spPr/>
        <p:txBody>
          <a:bodyPr/>
          <a:lstStyle/>
          <a:p>
            <a:r>
              <a:rPr lang="en-US" dirty="0"/>
              <a:t>Samples </a:t>
            </a:r>
            <a:r>
              <a:rPr lang="en-US" dirty="0" smtClean="0"/>
              <a:t>group by function</a:t>
            </a:r>
            <a:endParaRPr lang="en-US" dirty="0"/>
          </a:p>
          <a:p>
            <a:pPr lvl="1"/>
            <a:r>
              <a:rPr lang="en-US" sz="2400" dirty="0" smtClean="0"/>
              <a:t>One type </a:t>
            </a:r>
            <a:r>
              <a:rPr lang="en-US" sz="2400" dirty="0"/>
              <a:t>of healthy samples</a:t>
            </a:r>
          </a:p>
          <a:p>
            <a:pPr lvl="1"/>
            <a:r>
              <a:rPr lang="en-US" sz="2400" dirty="0"/>
              <a:t>Two types of BV </a:t>
            </a:r>
            <a:r>
              <a:rPr lang="en-US" sz="2400" dirty="0" smtClean="0"/>
              <a:t>samples</a:t>
            </a:r>
          </a:p>
          <a:p>
            <a:r>
              <a:rPr lang="en-US" altLang="en-US" dirty="0">
                <a:ea typeface="ＭＳ Ｐゴシック" charset="-128"/>
              </a:rPr>
              <a:t>Some </a:t>
            </a:r>
            <a:r>
              <a:rPr lang="en-US" altLang="en-US" dirty="0">
                <a:solidFill>
                  <a:srgbClr val="D34817"/>
                </a:solidFill>
                <a:ea typeface="ＭＳ Ｐゴシック" charset="-128"/>
              </a:rPr>
              <a:t>functions are conserved </a:t>
            </a:r>
            <a:r>
              <a:rPr lang="en-US" altLang="en-US" dirty="0">
                <a:ea typeface="ＭＳ Ｐゴシック" charset="-128"/>
              </a:rPr>
              <a:t>regardless of the community members </a:t>
            </a:r>
          </a:p>
          <a:p>
            <a:pPr lvl="1"/>
            <a:r>
              <a:rPr lang="en-US" altLang="en-US" sz="2400" dirty="0" smtClean="0">
                <a:ea typeface="ＭＳ Ｐゴシック" charset="-128"/>
              </a:rPr>
              <a:t>Approach assumes ecosystem </a:t>
            </a:r>
            <a:r>
              <a:rPr lang="en-US" altLang="en-US" sz="2400" dirty="0">
                <a:ea typeface="ＭＳ Ｐゴシック" charset="-128"/>
              </a:rPr>
              <a:t>is more important than any organism</a:t>
            </a:r>
          </a:p>
          <a:p>
            <a:endParaRPr lang="en-US" dirty="0" smtClean="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3302892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smtClean="0"/>
              <a:t>2: </a:t>
            </a:r>
            <a:r>
              <a:rPr lang="en-US" dirty="0" err="1" smtClean="0"/>
              <a:t>RefSeq</a:t>
            </a:r>
            <a:r>
              <a:rPr lang="en-US" dirty="0" smtClean="0"/>
              <a:t> - </a:t>
            </a:r>
            <a:r>
              <a:rPr lang="en-US" dirty="0" smtClean="0"/>
              <a:t>Abundance </a:t>
            </a:r>
            <a:r>
              <a:rPr lang="en-US" dirty="0" smtClean="0"/>
              <a:t>!= function</a:t>
            </a:r>
            <a:endParaRPr lang="en-US" dirty="0"/>
          </a:p>
        </p:txBody>
      </p:sp>
      <p:pic>
        <p:nvPicPr>
          <p:cNvPr id="7" name="Picture 6"/>
          <p:cNvPicPr>
            <a:picLocks noChangeAspect="1"/>
          </p:cNvPicPr>
          <p:nvPr/>
        </p:nvPicPr>
        <p:blipFill>
          <a:blip r:embed="rId3"/>
          <a:stretch>
            <a:fillRect/>
          </a:stretch>
        </p:blipFill>
        <p:spPr>
          <a:xfrm rot="16200000">
            <a:off x="2218728" y="-532039"/>
            <a:ext cx="1075613" cy="3780462"/>
          </a:xfrm>
          <a:prstGeom prst="rect">
            <a:avLst/>
          </a:prstGeom>
        </p:spPr>
      </p:pic>
      <p:pic>
        <p:nvPicPr>
          <p:cNvPr id="9" name="Picture 8"/>
          <p:cNvPicPr>
            <a:picLocks noChangeAspect="1"/>
          </p:cNvPicPr>
          <p:nvPr/>
        </p:nvPicPr>
        <p:blipFill>
          <a:blip r:embed="rId4"/>
          <a:stretch>
            <a:fillRect/>
          </a:stretch>
        </p:blipFill>
        <p:spPr>
          <a:xfrm rot="16200000">
            <a:off x="1381817" y="3035775"/>
            <a:ext cx="1996799" cy="4467825"/>
          </a:xfrm>
          <a:prstGeom prst="rect">
            <a:avLst/>
          </a:prstGeom>
        </p:spPr>
      </p:pic>
      <p:pic>
        <p:nvPicPr>
          <p:cNvPr id="11" name="Picture 10"/>
          <p:cNvPicPr>
            <a:picLocks noChangeAspect="1"/>
          </p:cNvPicPr>
          <p:nvPr/>
        </p:nvPicPr>
        <p:blipFill>
          <a:blip r:embed="rId5"/>
          <a:stretch>
            <a:fillRect/>
          </a:stretch>
        </p:blipFill>
        <p:spPr>
          <a:xfrm>
            <a:off x="4887406" y="1027646"/>
            <a:ext cx="3879753" cy="2230858"/>
          </a:xfrm>
          <a:prstGeom prst="rect">
            <a:avLst/>
          </a:prstGeom>
        </p:spPr>
      </p:pic>
      <p:pic>
        <p:nvPicPr>
          <p:cNvPr id="12" name="Picture 11"/>
          <p:cNvPicPr>
            <a:picLocks noChangeAspect="1"/>
          </p:cNvPicPr>
          <p:nvPr/>
        </p:nvPicPr>
        <p:blipFill>
          <a:blip r:embed="rId6"/>
          <a:stretch>
            <a:fillRect/>
          </a:stretch>
        </p:blipFill>
        <p:spPr>
          <a:xfrm>
            <a:off x="5557475" y="3464633"/>
            <a:ext cx="2461218" cy="2230858"/>
          </a:xfrm>
          <a:prstGeom prst="rect">
            <a:avLst/>
          </a:prstGeom>
        </p:spPr>
      </p:pic>
      <p:grpSp>
        <p:nvGrpSpPr>
          <p:cNvPr id="4" name="Group 3"/>
          <p:cNvGrpSpPr/>
          <p:nvPr/>
        </p:nvGrpSpPr>
        <p:grpSpPr>
          <a:xfrm>
            <a:off x="146305" y="1959482"/>
            <a:ext cx="4489608" cy="2167910"/>
            <a:chOff x="146305" y="1959481"/>
            <a:chExt cx="4753246" cy="2270863"/>
          </a:xfrm>
        </p:grpSpPr>
        <p:pic>
          <p:nvPicPr>
            <p:cNvPr id="10" name="Picture 9"/>
            <p:cNvPicPr>
              <a:picLocks noChangeAspect="1"/>
            </p:cNvPicPr>
            <p:nvPr/>
          </p:nvPicPr>
          <p:blipFill>
            <a:blip r:embed="rId7"/>
            <a:stretch>
              <a:fillRect/>
            </a:stretch>
          </p:blipFill>
          <p:spPr>
            <a:xfrm rot="16200000">
              <a:off x="1396986" y="708800"/>
              <a:ext cx="2251883" cy="4753246"/>
            </a:xfrm>
            <a:prstGeom prst="rect">
              <a:avLst/>
            </a:prstGeom>
          </p:spPr>
        </p:pic>
        <p:sp>
          <p:nvSpPr>
            <p:cNvPr id="3" name="Rectangle 2"/>
            <p:cNvSpPr/>
            <p:nvPr/>
          </p:nvSpPr>
          <p:spPr>
            <a:xfrm>
              <a:off x="764275" y="4170421"/>
              <a:ext cx="4075677" cy="59923"/>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 name="Footer Placeholder 4"/>
          <p:cNvSpPr>
            <a:spLocks noGrp="1"/>
          </p:cNvSpPr>
          <p:nvPr>
            <p:ph type="ftr" sz="quarter" idx="11"/>
          </p:nvPr>
        </p:nvSpPr>
        <p:spPr>
          <a:xfrm>
            <a:off x="3124200" y="6356351"/>
            <a:ext cx="2734996" cy="348572"/>
          </a:xfrm>
        </p:spPr>
        <p:txBody>
          <a:bodyPr/>
          <a:lstStyle/>
          <a:p>
            <a:pPr>
              <a:defRPr/>
            </a:pPr>
            <a:r>
              <a:rPr lang="en-US" smtClean="0"/>
              <a:t>NC_2019</a:t>
            </a:r>
            <a:endParaRPr lang="en-US" dirty="0"/>
          </a:p>
        </p:txBody>
      </p:sp>
      <p:pic>
        <p:nvPicPr>
          <p:cNvPr id="14" name="Picture 13"/>
          <p:cNvPicPr>
            <a:picLocks noChangeAspect="1"/>
          </p:cNvPicPr>
          <p:nvPr/>
        </p:nvPicPr>
        <p:blipFill>
          <a:blip r:embed="rId8"/>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166864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Reference </a:t>
            </a:r>
            <a:r>
              <a:rPr lang="en-US" dirty="0" smtClean="0"/>
              <a:t>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NC_2019</a:t>
            </a:r>
            <a:endParaRPr lang="en-US"/>
          </a:p>
        </p:txBody>
      </p:sp>
      <p:sp>
        <p:nvSpPr>
          <p:cNvPr id="3" name="TextBox 2"/>
          <p:cNvSpPr txBox="1"/>
          <p:nvPr/>
        </p:nvSpPr>
        <p:spPr>
          <a:xfrm>
            <a:off x="457201" y="1666240"/>
            <a:ext cx="1839224" cy="2031325"/>
          </a:xfrm>
          <a:prstGeom prst="rect">
            <a:avLst/>
          </a:prstGeom>
          <a:noFill/>
        </p:spPr>
        <p:txBody>
          <a:bodyPr wrap="square" rtlCol="0">
            <a:spAutoFit/>
          </a:bodyPr>
          <a:lstStyle/>
          <a:p>
            <a:r>
              <a:rPr lang="en-US" dirty="0" smtClean="0"/>
              <a:t>Variance of ratios of </a:t>
            </a:r>
            <a:r>
              <a:rPr lang="en-US" dirty="0" err="1" smtClean="0"/>
              <a:t>RefSeqs</a:t>
            </a:r>
            <a:endParaRPr lang="en-US" dirty="0" smtClean="0"/>
          </a:p>
          <a:p>
            <a:endParaRPr lang="en-US" dirty="0"/>
          </a:p>
          <a:p>
            <a:r>
              <a:rPr lang="en-US" dirty="0" smtClean="0"/>
              <a:t>~300000 </a:t>
            </a:r>
            <a:r>
              <a:rPr lang="en-US" dirty="0" err="1" smtClean="0"/>
              <a:t>RefSeqs</a:t>
            </a:r>
            <a:endParaRPr lang="en-US" dirty="0" smtClean="0"/>
          </a:p>
          <a:p>
            <a:endParaRPr lang="en-US" dirty="0" smtClean="0"/>
          </a:p>
          <a:p>
            <a:endParaRPr lang="en-US" dirty="0" smtClean="0"/>
          </a:p>
          <a:p>
            <a:endParaRPr lang="en-US" dirty="0"/>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0024040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Reference </a:t>
            </a:r>
            <a:r>
              <a:rPr lang="en-US" dirty="0" smtClean="0"/>
              <a:t>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NC_2019</a:t>
            </a:r>
            <a:endParaRPr lang="en-US"/>
          </a:p>
        </p:txBody>
      </p:sp>
      <p:sp>
        <p:nvSpPr>
          <p:cNvPr id="3" name="TextBox 2"/>
          <p:cNvSpPr txBox="1"/>
          <p:nvPr/>
        </p:nvSpPr>
        <p:spPr>
          <a:xfrm>
            <a:off x="457201" y="1654900"/>
            <a:ext cx="1839224" cy="4524316"/>
          </a:xfrm>
          <a:prstGeom prst="rect">
            <a:avLst/>
          </a:prstGeom>
          <a:noFill/>
        </p:spPr>
        <p:txBody>
          <a:bodyPr wrap="square" rtlCol="0">
            <a:spAutoFit/>
          </a:bodyPr>
          <a:lstStyle/>
          <a:p>
            <a:r>
              <a:rPr lang="en-US" dirty="0" smtClean="0">
                <a:solidFill>
                  <a:srgbClr val="7F7F7F"/>
                </a:solidFill>
              </a:rPr>
              <a:t>Variance of ratios of </a:t>
            </a:r>
            <a:r>
              <a:rPr lang="en-US" dirty="0" err="1" smtClean="0">
                <a:solidFill>
                  <a:srgbClr val="7F7F7F"/>
                </a:solidFill>
              </a:rPr>
              <a:t>RefSeqs</a:t>
            </a:r>
            <a:endParaRPr lang="en-US" dirty="0" smtClean="0">
              <a:solidFill>
                <a:srgbClr val="7F7F7F"/>
              </a:solidFill>
            </a:endParaRPr>
          </a:p>
          <a:p>
            <a:endParaRPr lang="en-US" dirty="0">
              <a:solidFill>
                <a:srgbClr val="7F7F7F"/>
              </a:solidFill>
            </a:endParaRPr>
          </a:p>
          <a:p>
            <a:r>
              <a:rPr lang="en-US" dirty="0" smtClean="0">
                <a:solidFill>
                  <a:srgbClr val="7F7F7F"/>
                </a:solidFill>
              </a:rPr>
              <a:t>~300000 </a:t>
            </a:r>
            <a:r>
              <a:rPr lang="en-US" dirty="0" err="1" smtClean="0">
                <a:solidFill>
                  <a:srgbClr val="7F7F7F"/>
                </a:solidFill>
              </a:rPr>
              <a:t>RefSeqs</a:t>
            </a:r>
            <a:endParaRPr lang="en-US" dirty="0" smtClean="0">
              <a:solidFill>
                <a:srgbClr val="7F7F7F"/>
              </a:solidFill>
            </a:endParaRPr>
          </a:p>
          <a:p>
            <a:endParaRPr lang="en-US" dirty="0" smtClean="0"/>
          </a:p>
          <a:p>
            <a:r>
              <a:rPr lang="en-US" dirty="0" err="1" smtClean="0"/>
              <a:t>RefSeqs</a:t>
            </a:r>
            <a:r>
              <a:rPr lang="en-US" dirty="0" smtClean="0"/>
              <a:t> cluster </a:t>
            </a:r>
          </a:p>
          <a:p>
            <a:r>
              <a:rPr lang="en-US" dirty="0"/>
              <a:t> </a:t>
            </a:r>
            <a:r>
              <a:rPr lang="en-US" dirty="0" smtClean="0"/>
              <a:t>     by ‘species’</a:t>
            </a:r>
          </a:p>
          <a:p>
            <a:endParaRPr lang="en-US" dirty="0"/>
          </a:p>
          <a:p>
            <a:r>
              <a:rPr lang="en-US" dirty="0" smtClean="0"/>
              <a:t>Genomes cluster because of shared function (Almeida 2019) and expression (this data)</a:t>
            </a:r>
          </a:p>
          <a:p>
            <a:endParaRPr lang="en-US" dirty="0" smtClean="0"/>
          </a:p>
          <a:p>
            <a:endParaRPr lang="en-US" dirty="0"/>
          </a:p>
        </p:txBody>
      </p:sp>
      <p:sp>
        <p:nvSpPr>
          <p:cNvPr id="4" name="Oval 3"/>
          <p:cNvSpPr/>
          <p:nvPr/>
        </p:nvSpPr>
        <p:spPr>
          <a:xfrm>
            <a:off x="4773987" y="1955997"/>
            <a:ext cx="703058" cy="691752"/>
          </a:xfrm>
          <a:prstGeom prst="ellipse">
            <a:avLst/>
          </a:prstGeom>
          <a:gradFill flip="none" rotWithShape="1">
            <a:gsLst>
              <a:gs pos="0">
                <a:schemeClr val="accent1">
                  <a:tint val="100000"/>
                  <a:shade val="100000"/>
                  <a:satMod val="130000"/>
                  <a:alpha val="20000"/>
                </a:schemeClr>
              </a:gs>
              <a:gs pos="100000">
                <a:schemeClr val="accent1">
                  <a:tint val="50000"/>
                  <a:shade val="100000"/>
                  <a:satMod val="350000"/>
                  <a:alpha val="2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8837" y="2947573"/>
            <a:ext cx="703058" cy="691752"/>
          </a:xfrm>
          <a:prstGeom prst="ellipse">
            <a:avLst/>
          </a:prstGeom>
          <a:solidFill>
            <a:schemeClr val="accent1">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44405" y="2839148"/>
            <a:ext cx="703058" cy="691752"/>
          </a:xfrm>
          <a:prstGeom prst="ellipse">
            <a:avLst/>
          </a:prstGeom>
          <a:solidFill>
            <a:schemeClr val="accent3">
              <a:lumMod val="7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773987" y="4159591"/>
            <a:ext cx="703058" cy="691752"/>
          </a:xfrm>
          <a:prstGeom prst="ellipse">
            <a:avLst/>
          </a:prstGeom>
          <a:solidFill>
            <a:schemeClr val="accent3">
              <a:lumMod val="7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444912" y="1666240"/>
            <a:ext cx="89949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i="1" dirty="0" smtClean="0"/>
              <a:t>L. </a:t>
            </a:r>
            <a:r>
              <a:rPr lang="en-US" i="1" dirty="0" err="1" smtClean="0"/>
              <a:t>iners</a:t>
            </a:r>
            <a:endParaRPr lang="en-US" i="1" dirty="0"/>
          </a:p>
        </p:txBody>
      </p:sp>
      <p:sp>
        <p:nvSpPr>
          <p:cNvPr id="12" name="TextBox 11"/>
          <p:cNvSpPr txBox="1"/>
          <p:nvPr/>
        </p:nvSpPr>
        <p:spPr>
          <a:xfrm>
            <a:off x="2896592" y="2578241"/>
            <a:ext cx="128981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i="1" dirty="0" smtClean="0"/>
              <a:t>L. </a:t>
            </a:r>
            <a:r>
              <a:rPr lang="en-US" i="1" dirty="0" err="1" smtClean="0"/>
              <a:t>crispatus</a:t>
            </a:r>
            <a:endParaRPr lang="en-US" i="1" dirty="0"/>
          </a:p>
        </p:txBody>
      </p:sp>
      <p:sp>
        <p:nvSpPr>
          <p:cNvPr id="13" name="TextBox 12"/>
          <p:cNvSpPr txBox="1"/>
          <p:nvPr/>
        </p:nvSpPr>
        <p:spPr>
          <a:xfrm>
            <a:off x="6217557" y="2976902"/>
            <a:ext cx="154003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i="1" dirty="0" err="1" smtClean="0"/>
              <a:t>Megasphaera</a:t>
            </a:r>
            <a:endParaRPr lang="en-US" i="1" dirty="0"/>
          </a:p>
        </p:txBody>
      </p:sp>
      <p:sp>
        <p:nvSpPr>
          <p:cNvPr id="14" name="TextBox 13"/>
          <p:cNvSpPr txBox="1"/>
          <p:nvPr/>
        </p:nvSpPr>
        <p:spPr>
          <a:xfrm>
            <a:off x="5599942" y="4349151"/>
            <a:ext cx="154003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i="1" dirty="0" err="1" smtClean="0"/>
              <a:t>Megasphaera</a:t>
            </a:r>
            <a:endParaRPr lang="en-US" i="1" dirty="0"/>
          </a:p>
        </p:txBody>
      </p:sp>
      <p:pic>
        <p:nvPicPr>
          <p:cNvPr id="15" name="Picture 1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53510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Reference </a:t>
            </a:r>
            <a:r>
              <a:rPr lang="en-US" dirty="0" smtClean="0"/>
              <a:t>sequence</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NC_2019</a:t>
            </a:r>
            <a:endParaRPr lang="en-US"/>
          </a:p>
        </p:txBody>
      </p:sp>
      <p:sp>
        <p:nvSpPr>
          <p:cNvPr id="3" name="TextBox 2"/>
          <p:cNvSpPr txBox="1"/>
          <p:nvPr/>
        </p:nvSpPr>
        <p:spPr>
          <a:xfrm>
            <a:off x="457201" y="1666240"/>
            <a:ext cx="2021840" cy="4247317"/>
          </a:xfrm>
          <a:prstGeom prst="rect">
            <a:avLst/>
          </a:prstGeom>
          <a:noFill/>
        </p:spPr>
        <p:txBody>
          <a:bodyPr wrap="square" rtlCol="0">
            <a:spAutoFit/>
          </a:bodyPr>
          <a:lstStyle/>
          <a:p>
            <a:r>
              <a:rPr lang="en-US" dirty="0" smtClean="0"/>
              <a:t>Healthy samples also  cluster by species</a:t>
            </a:r>
          </a:p>
          <a:p>
            <a:endParaRPr lang="en-US" dirty="0"/>
          </a:p>
          <a:p>
            <a:r>
              <a:rPr lang="en-US" dirty="0" smtClean="0"/>
              <a:t>BV samples separate by expression of </a:t>
            </a:r>
            <a:r>
              <a:rPr lang="en-US" i="1" dirty="0" err="1" smtClean="0"/>
              <a:t>Megasphaera</a:t>
            </a:r>
            <a:r>
              <a:rPr lang="en-US" dirty="0" smtClean="0"/>
              <a:t> and an unknown </a:t>
            </a:r>
            <a:r>
              <a:rPr lang="en-US" dirty="0" smtClean="0"/>
              <a:t>species</a:t>
            </a:r>
          </a:p>
          <a:p>
            <a:endParaRPr lang="en-US" dirty="0"/>
          </a:p>
          <a:p>
            <a:r>
              <a:rPr lang="en-US" dirty="0" smtClean="0"/>
              <a:t>Majority of assembled </a:t>
            </a:r>
            <a:r>
              <a:rPr lang="en-US" dirty="0" err="1" smtClean="0"/>
              <a:t>refseqs</a:t>
            </a:r>
            <a:r>
              <a:rPr lang="en-US" dirty="0" smtClean="0"/>
              <a:t> in lower right Q</a:t>
            </a:r>
            <a:endParaRPr lang="en-US" dirty="0" smtClean="0"/>
          </a:p>
          <a:p>
            <a:endParaRPr lang="en-US" dirty="0"/>
          </a:p>
        </p:txBody>
      </p:sp>
      <p:sp>
        <p:nvSpPr>
          <p:cNvPr id="8" name="Oval 7"/>
          <p:cNvSpPr/>
          <p:nvPr/>
        </p:nvSpPr>
        <p:spPr>
          <a:xfrm>
            <a:off x="3657600" y="2341562"/>
            <a:ext cx="1452880" cy="1255077"/>
          </a:xfrm>
          <a:prstGeom prst="ellipse">
            <a:avLst/>
          </a:prstGeom>
          <a:solidFill>
            <a:schemeClr val="tx2">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12720" y="2697163"/>
            <a:ext cx="1239520" cy="1133158"/>
          </a:xfrm>
          <a:prstGeom prst="ellipse">
            <a:avLst/>
          </a:prstGeom>
          <a:solidFill>
            <a:schemeClr val="accent5">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67680" y="3596638"/>
            <a:ext cx="123952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669280" y="2214880"/>
            <a:ext cx="1239520" cy="1229360"/>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997200" y="2341563"/>
            <a:ext cx="445480" cy="369332"/>
          </a:xfrm>
          <a:prstGeom prst="rect">
            <a:avLst/>
          </a:prstGeom>
          <a:noFill/>
        </p:spPr>
        <p:txBody>
          <a:bodyPr wrap="none" rtlCol="0">
            <a:spAutoFit/>
          </a:bodyPr>
          <a:lstStyle/>
          <a:p>
            <a:r>
              <a:rPr lang="en-US" dirty="0" smtClean="0"/>
              <a:t>H1</a:t>
            </a:r>
            <a:endParaRPr lang="en-US" dirty="0"/>
          </a:p>
        </p:txBody>
      </p:sp>
      <p:sp>
        <p:nvSpPr>
          <p:cNvPr id="13" name="TextBox 12"/>
          <p:cNvSpPr txBox="1"/>
          <p:nvPr/>
        </p:nvSpPr>
        <p:spPr>
          <a:xfrm>
            <a:off x="4094480" y="1972231"/>
            <a:ext cx="445480" cy="369332"/>
          </a:xfrm>
          <a:prstGeom prst="rect">
            <a:avLst/>
          </a:prstGeom>
          <a:noFill/>
        </p:spPr>
        <p:txBody>
          <a:bodyPr wrap="none" rtlCol="0">
            <a:spAutoFit/>
          </a:bodyPr>
          <a:lstStyle/>
          <a:p>
            <a:r>
              <a:rPr lang="en-US" dirty="0" smtClean="0"/>
              <a:t>H2</a:t>
            </a:r>
            <a:endParaRPr lang="en-US" dirty="0"/>
          </a:p>
        </p:txBody>
      </p:sp>
      <p:sp>
        <p:nvSpPr>
          <p:cNvPr id="14" name="TextBox 13"/>
          <p:cNvSpPr txBox="1"/>
          <p:nvPr/>
        </p:nvSpPr>
        <p:spPr>
          <a:xfrm>
            <a:off x="6019800" y="1845548"/>
            <a:ext cx="628861" cy="369332"/>
          </a:xfrm>
          <a:prstGeom prst="rect">
            <a:avLst/>
          </a:prstGeom>
          <a:noFill/>
        </p:spPr>
        <p:txBody>
          <a:bodyPr wrap="none" rtlCol="0">
            <a:spAutoFit/>
          </a:bodyPr>
          <a:lstStyle/>
          <a:p>
            <a:r>
              <a:rPr lang="en-US" dirty="0" smtClean="0"/>
              <a:t>BV-2</a:t>
            </a:r>
            <a:endParaRPr lang="en-US" dirty="0"/>
          </a:p>
        </p:txBody>
      </p:sp>
      <p:sp>
        <p:nvSpPr>
          <p:cNvPr id="15" name="TextBox 14"/>
          <p:cNvSpPr txBox="1"/>
          <p:nvPr/>
        </p:nvSpPr>
        <p:spPr>
          <a:xfrm>
            <a:off x="6019800" y="5088373"/>
            <a:ext cx="628861" cy="369332"/>
          </a:xfrm>
          <a:prstGeom prst="rect">
            <a:avLst/>
          </a:prstGeom>
          <a:noFill/>
        </p:spPr>
        <p:txBody>
          <a:bodyPr wrap="none" rtlCol="0">
            <a:spAutoFit/>
          </a:bodyPr>
          <a:lstStyle/>
          <a:p>
            <a:r>
              <a:rPr lang="en-US" dirty="0" smtClean="0"/>
              <a:t>BV-1</a:t>
            </a:r>
            <a:endParaRPr lang="en-US" dirty="0"/>
          </a:p>
        </p:txBody>
      </p:sp>
      <p:pic>
        <p:nvPicPr>
          <p:cNvPr id="16" name="Picture 15"/>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7629972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and </a:t>
            </a:r>
            <a:r>
              <a:rPr lang="en-US" dirty="0" err="1" smtClean="0"/>
              <a:t>metabolome</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pic>
        <p:nvPicPr>
          <p:cNvPr id="11" name="Picture 10"/>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3107813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triangle of trust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15" name="Picture 14"/>
          <p:cNvPicPr>
            <a:picLocks noChangeAspect="1"/>
          </p:cNvPicPr>
          <p:nvPr/>
        </p:nvPicPr>
        <p:blipFill>
          <a:blip r:embed="rId4"/>
          <a:stretch>
            <a:fillRect/>
          </a:stretch>
        </p:blipFill>
        <p:spPr>
          <a:xfrm>
            <a:off x="3901068" y="3528123"/>
            <a:ext cx="4237463" cy="1878227"/>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4262808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3793128"/>
            <a:ext cx="3921512" cy="2773856"/>
          </a:xfrm>
          <a:prstGeom prst="rect">
            <a:avLst/>
          </a:prstGeom>
        </p:spPr>
      </p:pic>
      <p:sp>
        <p:nvSpPr>
          <p:cNvPr id="2" name="Title 1"/>
          <p:cNvSpPr>
            <a:spLocks noGrp="1"/>
          </p:cNvSpPr>
          <p:nvPr>
            <p:ph type="title"/>
          </p:nvPr>
        </p:nvSpPr>
        <p:spPr/>
        <p:txBody>
          <a:bodyPr/>
          <a:lstStyle/>
          <a:p>
            <a:r>
              <a:rPr lang="en-US" dirty="0" smtClean="0"/>
              <a:t>Part 2: Merging </a:t>
            </a:r>
            <a:r>
              <a:rPr lang="en-US" dirty="0" err="1" smtClean="0"/>
              <a:t>metabolome</a:t>
            </a:r>
            <a:r>
              <a:rPr lang="en-US" dirty="0" smtClean="0"/>
              <a:t>, </a:t>
            </a:r>
            <a:r>
              <a:rPr lang="en-US" dirty="0" err="1" smtClean="0"/>
              <a:t>microbiome</a:t>
            </a:r>
            <a:r>
              <a:rPr lang="en-US" dirty="0" smtClean="0"/>
              <a:t>, </a:t>
            </a:r>
            <a:r>
              <a:rPr lang="en-US" dirty="0" err="1" smtClean="0"/>
              <a:t>metatranscriptome</a:t>
            </a:r>
            <a:endParaRPr lang="en-US" dirty="0"/>
          </a:p>
        </p:txBody>
      </p:sp>
      <p:pic>
        <p:nvPicPr>
          <p:cNvPr id="6" name="Content Placeholder 5"/>
          <p:cNvPicPr>
            <a:picLocks noGrp="1" noChangeAspect="1"/>
          </p:cNvPicPr>
          <p:nvPr>
            <p:ph idx="1"/>
          </p:nvPr>
        </p:nvPicPr>
        <p:blipFill rotWithShape="1">
          <a:blip r:embed="rId3"/>
          <a:srcRect l="-13435" r="-768"/>
          <a:stretch/>
        </p:blipFill>
        <p:spPr>
          <a:xfrm>
            <a:off x="514195" y="931334"/>
            <a:ext cx="3586423" cy="2550325"/>
          </a:xfrm>
        </p:spPr>
      </p:pic>
      <p:sp>
        <p:nvSpPr>
          <p:cNvPr id="4" name="Footer Placeholder 3"/>
          <p:cNvSpPr>
            <a:spLocks noGrp="1"/>
          </p:cNvSpPr>
          <p:nvPr>
            <p:ph type="ftr" sz="quarter" idx="11"/>
          </p:nvPr>
        </p:nvSpPr>
        <p:spPr/>
        <p:txBody>
          <a:bodyPr/>
          <a:lstStyle/>
          <a:p>
            <a:r>
              <a:rPr lang="en-US" smtClean="0"/>
              <a:t>NC_2019</a:t>
            </a:r>
            <a:endParaRPr lang="en-US"/>
          </a:p>
        </p:txBody>
      </p:sp>
      <p:cxnSp>
        <p:nvCxnSpPr>
          <p:cNvPr id="9" name="Straight Arrow Connector 8"/>
          <p:cNvCxnSpPr/>
          <p:nvPr/>
        </p:nvCxnSpPr>
        <p:spPr>
          <a:xfrm flipH="1">
            <a:off x="3450684" y="1270000"/>
            <a:ext cx="737218" cy="458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91361" y="931334"/>
            <a:ext cx="3456878" cy="1477328"/>
          </a:xfrm>
          <a:prstGeom prst="rect">
            <a:avLst/>
          </a:prstGeom>
          <a:noFill/>
        </p:spPr>
        <p:txBody>
          <a:bodyPr wrap="square" rtlCol="0">
            <a:spAutoFit/>
          </a:bodyPr>
          <a:lstStyle/>
          <a:p>
            <a:pPr marL="285750" indent="-285750">
              <a:buFont typeface="Arial"/>
              <a:buChar char="•"/>
            </a:pPr>
            <a:r>
              <a:rPr lang="en-US" i="1" dirty="0" smtClean="0"/>
              <a:t>G. </a:t>
            </a:r>
            <a:r>
              <a:rPr lang="en-US" i="1" dirty="0" err="1" smtClean="0"/>
              <a:t>vaginalis</a:t>
            </a:r>
            <a:r>
              <a:rPr lang="en-US" i="1" dirty="0" smtClean="0"/>
              <a:t> </a:t>
            </a:r>
            <a:r>
              <a:rPr lang="en-US" dirty="0" smtClean="0"/>
              <a:t>correlates with GHB</a:t>
            </a:r>
          </a:p>
          <a:p>
            <a:pPr marL="285750" indent="-285750">
              <a:buFont typeface="Arial"/>
              <a:buChar char="•"/>
            </a:pPr>
            <a:r>
              <a:rPr lang="en-US" i="1" dirty="0" smtClean="0"/>
              <a:t>G. </a:t>
            </a:r>
            <a:r>
              <a:rPr lang="en-US" i="1" dirty="0" err="1" smtClean="0"/>
              <a:t>vaginalis</a:t>
            </a:r>
            <a:r>
              <a:rPr lang="en-US" i="1" dirty="0" smtClean="0"/>
              <a:t> </a:t>
            </a:r>
            <a:r>
              <a:rPr lang="en-US" dirty="0" smtClean="0"/>
              <a:t>has part of the pathway to make GHB </a:t>
            </a:r>
          </a:p>
          <a:p>
            <a:pPr marL="285750" indent="-285750">
              <a:buFont typeface="Arial"/>
              <a:buChar char="•"/>
            </a:pPr>
            <a:r>
              <a:rPr lang="en-US" i="1" dirty="0" smtClean="0"/>
              <a:t>G. </a:t>
            </a:r>
            <a:r>
              <a:rPr lang="en-US" i="1" dirty="0" err="1" smtClean="0"/>
              <a:t>vaginalis</a:t>
            </a:r>
            <a:r>
              <a:rPr lang="en-US" i="1" dirty="0" smtClean="0"/>
              <a:t> </a:t>
            </a:r>
            <a:r>
              <a:rPr lang="en-US" dirty="0" smtClean="0"/>
              <a:t>produces GHB</a:t>
            </a:r>
            <a:r>
              <a:rPr lang="en-US" i="1" dirty="0" smtClean="0"/>
              <a:t> in vitro</a:t>
            </a:r>
            <a:endParaRPr lang="en-US" i="1" dirty="0"/>
          </a:p>
        </p:txBody>
      </p:sp>
      <p:sp>
        <p:nvSpPr>
          <p:cNvPr id="12" name="TextBox 11"/>
          <p:cNvSpPr txBox="1"/>
          <p:nvPr/>
        </p:nvSpPr>
        <p:spPr>
          <a:xfrm>
            <a:off x="6578772" y="6079351"/>
            <a:ext cx="1947393" cy="276999"/>
          </a:xfrm>
          <a:prstGeom prst="rect">
            <a:avLst/>
          </a:prstGeom>
          <a:noFill/>
        </p:spPr>
        <p:txBody>
          <a:bodyPr wrap="none" rtlCol="0">
            <a:spAutoFit/>
          </a:bodyPr>
          <a:lstStyle/>
          <a:p>
            <a:r>
              <a:rPr lang="en-US" sz="1200" dirty="0" smtClean="0">
                <a:solidFill>
                  <a:schemeClr val="bg1">
                    <a:lumMod val="50000"/>
                  </a:schemeClr>
                </a:solidFill>
              </a:rPr>
              <a:t>McMillan et al. 2015 </a:t>
            </a:r>
            <a:r>
              <a:rPr lang="en-US" sz="1200" dirty="0" err="1" smtClean="0">
                <a:solidFill>
                  <a:schemeClr val="bg1">
                    <a:lumMod val="50000"/>
                  </a:schemeClr>
                </a:solidFill>
              </a:rPr>
              <a:t>Sci</a:t>
            </a:r>
            <a:r>
              <a:rPr lang="en-US" sz="1200" dirty="0" smtClean="0">
                <a:solidFill>
                  <a:schemeClr val="bg1">
                    <a:lumMod val="50000"/>
                  </a:schemeClr>
                </a:solidFill>
              </a:rPr>
              <a:t> Rep</a:t>
            </a:r>
            <a:endParaRPr lang="en-US" sz="1200" dirty="0">
              <a:solidFill>
                <a:schemeClr val="bg1">
                  <a:lumMod val="50000"/>
                </a:schemeClr>
              </a:solidFill>
            </a:endParaRPr>
          </a:p>
        </p:txBody>
      </p:sp>
      <p:pic>
        <p:nvPicPr>
          <p:cNvPr id="10" name="Content Placeholder 5" descr="fig5_metabolome.pdf"/>
          <p:cNvPicPr>
            <a:picLocks noChangeAspect="1"/>
          </p:cNvPicPr>
          <p:nvPr/>
        </p:nvPicPr>
        <p:blipFill rotWithShape="1">
          <a:blip r:embed="rId4">
            <a:extLst>
              <a:ext uri="{28A0092B-C50C-407E-A947-70E740481C1C}">
                <a14:useLocalDpi xmlns:a14="http://schemas.microsoft.com/office/drawing/2010/main" val="0"/>
              </a:ext>
            </a:extLst>
          </a:blip>
          <a:srcRect l="326" t="50966" r="47985"/>
          <a:stretch/>
        </p:blipFill>
        <p:spPr>
          <a:xfrm>
            <a:off x="4472154" y="2630432"/>
            <a:ext cx="3586016" cy="3364482"/>
          </a:xfrm>
          <a:prstGeom prst="rect">
            <a:avLst/>
          </a:prstGeom>
        </p:spPr>
      </p:pic>
      <p:cxnSp>
        <p:nvCxnSpPr>
          <p:cNvPr id="13" name="Straight Arrow Connector 12"/>
          <p:cNvCxnSpPr/>
          <p:nvPr/>
        </p:nvCxnSpPr>
        <p:spPr>
          <a:xfrm>
            <a:off x="6914929" y="2052429"/>
            <a:ext cx="146578" cy="15243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1604350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a:t>
            </a:r>
            <a:r>
              <a:rPr lang="en-US" dirty="0" smtClean="0"/>
              <a:t>2: </a:t>
            </a:r>
            <a:r>
              <a:rPr lang="en-US" dirty="0" smtClean="0"/>
              <a:t>Summary	</a:t>
            </a:r>
            <a:endParaRPr lang="en-US" dirty="0"/>
          </a:p>
        </p:txBody>
      </p:sp>
      <p:sp>
        <p:nvSpPr>
          <p:cNvPr id="3" name="Content Placeholder 2"/>
          <p:cNvSpPr>
            <a:spLocks noGrp="1"/>
          </p:cNvSpPr>
          <p:nvPr>
            <p:ph idx="1"/>
          </p:nvPr>
        </p:nvSpPr>
        <p:spPr>
          <a:xfrm>
            <a:off x="457200" y="1192464"/>
            <a:ext cx="8229600" cy="4557027"/>
          </a:xfrm>
        </p:spPr>
        <p:txBody>
          <a:bodyPr>
            <a:noAutofit/>
          </a:bodyPr>
          <a:lstStyle/>
          <a:p>
            <a:r>
              <a:rPr lang="en-US" sz="2000" dirty="0" smtClean="0"/>
              <a:t>Massive sparse datasets</a:t>
            </a:r>
          </a:p>
          <a:p>
            <a:pPr lvl="1"/>
            <a:r>
              <a:rPr lang="en-US" sz="2000" dirty="0" smtClean="0"/>
              <a:t>~300k </a:t>
            </a:r>
            <a:r>
              <a:rPr lang="en-US" sz="2000" dirty="0" err="1" smtClean="0"/>
              <a:t>refseq</a:t>
            </a:r>
            <a:r>
              <a:rPr lang="en-US" sz="2000" dirty="0" smtClean="0"/>
              <a:t> genes</a:t>
            </a:r>
          </a:p>
          <a:p>
            <a:r>
              <a:rPr lang="en-US" sz="2000" dirty="0" err="1" smtClean="0"/>
              <a:t>Refseqs</a:t>
            </a:r>
            <a:r>
              <a:rPr lang="en-US" sz="2000" dirty="0" smtClean="0"/>
              <a:t> group by taxonomy and expression</a:t>
            </a:r>
          </a:p>
          <a:p>
            <a:pPr lvl="1"/>
            <a:r>
              <a:rPr lang="en-US" sz="2000" dirty="0" smtClean="0"/>
              <a:t>Can be multiple ‘strains</a:t>
            </a:r>
            <a:r>
              <a:rPr lang="en-US" sz="2000" dirty="0" smtClean="0"/>
              <a:t>’</a:t>
            </a:r>
          </a:p>
          <a:p>
            <a:pPr lvl="1"/>
            <a:r>
              <a:rPr lang="en-US" altLang="en-US" sz="2000" dirty="0">
                <a:ea typeface="ＭＳ Ｐゴシック" charset="-128"/>
              </a:rPr>
              <a:t>Community members can cooperate, compete or </a:t>
            </a:r>
            <a:r>
              <a:rPr lang="en-US" altLang="en-US" sz="2000" dirty="0" smtClean="0">
                <a:ea typeface="ＭＳ Ｐゴシック" charset="-128"/>
              </a:rPr>
              <a:t>ignore</a:t>
            </a:r>
            <a:endParaRPr lang="en-US" sz="2000" dirty="0" smtClean="0"/>
          </a:p>
          <a:p>
            <a:r>
              <a:rPr lang="en-US" altLang="en-US" sz="2000" dirty="0">
                <a:ea typeface="ＭＳ Ｐゴシック" charset="-128"/>
              </a:rPr>
              <a:t>Who is there, what they are doing and what they have </a:t>
            </a:r>
            <a:endParaRPr lang="en-US" altLang="en-US" sz="2000" dirty="0" smtClean="0">
              <a:ea typeface="ＭＳ Ｐゴシック" charset="-128"/>
            </a:endParaRPr>
          </a:p>
          <a:p>
            <a:pPr lvl="1"/>
            <a:r>
              <a:rPr lang="en-US" altLang="en-US" sz="2000" dirty="0" smtClean="0">
                <a:ea typeface="ＭＳ Ｐゴシック" charset="-128"/>
              </a:rPr>
              <a:t>Combining </a:t>
            </a:r>
            <a:r>
              <a:rPr lang="en-US" altLang="en-US" sz="2000" dirty="0">
                <a:ea typeface="ＭＳ Ｐゴシック" charset="-128"/>
              </a:rPr>
              <a:t>different ‘</a:t>
            </a:r>
            <a:r>
              <a:rPr lang="en-US" altLang="en-US" sz="2000" dirty="0" err="1">
                <a:ea typeface="ＭＳ Ｐゴシック" charset="-128"/>
              </a:rPr>
              <a:t>omics</a:t>
            </a:r>
            <a:r>
              <a:rPr lang="en-US" altLang="en-US" sz="2000" dirty="0">
                <a:ea typeface="ＭＳ Ｐゴシック" charset="-128"/>
              </a:rPr>
              <a:t> data (e.g. mRNA and metabolites) remains an open </a:t>
            </a:r>
            <a:r>
              <a:rPr lang="en-US" altLang="en-US" sz="2000" dirty="0" smtClean="0">
                <a:ea typeface="ＭＳ Ｐゴシック" charset="-128"/>
              </a:rPr>
              <a:t>problem</a:t>
            </a:r>
            <a:endParaRPr lang="en-US" altLang="en-US" sz="2000" dirty="0">
              <a:ea typeface="ＭＳ Ｐゴシック" charset="-128"/>
            </a:endParaRPr>
          </a:p>
          <a:p>
            <a:r>
              <a:rPr lang="en-US" altLang="en-US" sz="2000" dirty="0" err="1">
                <a:ea typeface="ＭＳ Ｐゴシック" charset="-128"/>
              </a:rPr>
              <a:t>Metabolome</a:t>
            </a:r>
            <a:r>
              <a:rPr lang="en-US" altLang="en-US" sz="2000" dirty="0">
                <a:ea typeface="ＭＳ Ｐゴシック" charset="-128"/>
              </a:rPr>
              <a:t> + </a:t>
            </a:r>
            <a:r>
              <a:rPr lang="en-US" altLang="en-US" sz="2000" dirty="0" err="1">
                <a:ea typeface="ＭＳ Ｐゴシック" charset="-128"/>
              </a:rPr>
              <a:t>metaRNAseq</a:t>
            </a:r>
            <a:r>
              <a:rPr lang="en-US" altLang="en-US" sz="2000" dirty="0">
                <a:ea typeface="ＭＳ Ｐゴシック" charset="-128"/>
              </a:rPr>
              <a:t> provides a high-resolution, holistic view of a complex system</a:t>
            </a:r>
          </a:p>
          <a:p>
            <a:pPr lvl="1"/>
            <a:r>
              <a:rPr lang="en-US" altLang="en-US" sz="2000" dirty="0">
                <a:ea typeface="ＭＳ Ｐゴシック" charset="-128"/>
              </a:rPr>
              <a:t>Agreements (H v BV: amines, succinate)</a:t>
            </a:r>
          </a:p>
          <a:p>
            <a:pPr lvl="1"/>
            <a:r>
              <a:rPr lang="en-US" altLang="en-US" sz="2000" dirty="0">
                <a:ea typeface="ＭＳ Ｐゴシック" charset="-128"/>
              </a:rPr>
              <a:t>different resolution</a:t>
            </a:r>
          </a:p>
          <a:p>
            <a:endParaRPr lang="en-US" sz="2000"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6562312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we try hard we can see the whole</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3" name="Picture 2"/>
          <p:cNvPicPr>
            <a:picLocks noChangeAspect="1"/>
          </p:cNvPicPr>
          <p:nvPr/>
        </p:nvPicPr>
        <p:blipFill>
          <a:blip r:embed="rId4"/>
          <a:stretch>
            <a:fillRect/>
          </a:stretch>
        </p:blipFill>
        <p:spPr>
          <a:xfrm>
            <a:off x="4337260" y="3213100"/>
            <a:ext cx="4594247" cy="3012998"/>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01986082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Some a</a:t>
            </a:r>
            <a:r>
              <a:rPr lang="en-US" dirty="0" smtClean="0">
                <a:ea typeface="+mj-ea"/>
                <a:cs typeface="+mj-cs"/>
              </a:rPr>
              <a:t>vailable </a:t>
            </a:r>
            <a:r>
              <a:rPr lang="en-US" dirty="0" err="1" smtClean="0">
                <a:ea typeface="+mj-ea"/>
                <a:cs typeface="+mj-cs"/>
              </a:rPr>
              <a:t>CoDa</a:t>
            </a:r>
            <a:r>
              <a:rPr lang="en-US" dirty="0" smtClean="0">
                <a:ea typeface="+mj-ea"/>
                <a:cs typeface="+mj-cs"/>
              </a:rPr>
              <a:t> tools</a:t>
            </a:r>
            <a:endParaRPr lang="en-US" dirty="0">
              <a:ea typeface="+mj-ea"/>
              <a:cs typeface="+mj-cs"/>
            </a:endParaRPr>
          </a:p>
        </p:txBody>
      </p:sp>
      <p:sp>
        <p:nvSpPr>
          <p:cNvPr id="3" name="Content Placeholder 2"/>
          <p:cNvSpPr>
            <a:spLocks noGrp="1"/>
          </p:cNvSpPr>
          <p:nvPr>
            <p:ph idx="1"/>
          </p:nvPr>
        </p:nvSpPr>
        <p:spPr>
          <a:xfrm>
            <a:off x="457200" y="163703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err="1"/>
              <a:t>s</a:t>
            </a:r>
            <a:r>
              <a:rPr lang="en-US" dirty="0" err="1" smtClean="0"/>
              <a:t>elbal</a:t>
            </a:r>
            <a:endParaRPr lang="en-US" dirty="0" smtClean="0"/>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5467169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025261" y="1009280"/>
            <a:ext cx="4213808" cy="5311461"/>
          </a:xfrm>
          <a:prstGeom prst="rect">
            <a:avLst/>
          </a:prstGeom>
        </p:spPr>
      </p:pic>
      <p:sp>
        <p:nvSpPr>
          <p:cNvPr id="2" name="Title 1"/>
          <p:cNvSpPr>
            <a:spLocks noGrp="1"/>
          </p:cNvSpPr>
          <p:nvPr>
            <p:ph type="title"/>
          </p:nvPr>
        </p:nvSpPr>
        <p:spPr/>
        <p:txBody>
          <a:bodyPr/>
          <a:lstStyle/>
          <a:p>
            <a:r>
              <a:rPr lang="en-US" dirty="0" smtClean="0"/>
              <a:t>Closer to the reality of </a:t>
            </a:r>
            <a:r>
              <a:rPr lang="en-US" smtClean="0"/>
              <a:t>the environment</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6559833" y="2033246"/>
            <a:ext cx="1018227"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400" strike="sngStrike" dirty="0" smtClean="0">
                <a:solidFill>
                  <a:schemeClr val="accent2">
                    <a:lumMod val="75000"/>
                  </a:schemeClr>
                </a:solidFill>
              </a:rPr>
              <a:t>Abundance</a:t>
            </a:r>
          </a:p>
          <a:p>
            <a:pPr algn="ctr"/>
            <a:r>
              <a:rPr lang="en-US" sz="1400" dirty="0" smtClean="0"/>
              <a:t>Variance</a:t>
            </a:r>
            <a:endParaRPr lang="en-US" sz="1400" dirty="0"/>
          </a:p>
        </p:txBody>
      </p:sp>
      <p:sp>
        <p:nvSpPr>
          <p:cNvPr id="7" name="TextBox 6"/>
          <p:cNvSpPr txBox="1"/>
          <p:nvPr/>
        </p:nvSpPr>
        <p:spPr>
          <a:xfrm>
            <a:off x="5321855" y="2951804"/>
            <a:ext cx="1049474" cy="523220"/>
          </a:xfrm>
          <a:prstGeom prst="rect">
            <a:avLst/>
          </a:prstGeom>
          <a:effectLst/>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400" strike="sngStrike" dirty="0" smtClean="0">
                <a:solidFill>
                  <a:schemeClr val="accent2">
                    <a:lumMod val="75000"/>
                  </a:schemeClr>
                </a:solidFill>
              </a:rPr>
              <a:t>ML</a:t>
            </a:r>
          </a:p>
          <a:p>
            <a:pPr algn="ctr"/>
            <a:r>
              <a:rPr lang="en-US" sz="1400" dirty="0" smtClean="0"/>
              <a:t>Distribution</a:t>
            </a:r>
            <a:endParaRPr lang="en-US" sz="1400" dirty="0"/>
          </a:p>
        </p:txBody>
      </p:sp>
      <p:sp>
        <p:nvSpPr>
          <p:cNvPr id="8" name="TextBox 7"/>
          <p:cNvSpPr txBox="1"/>
          <p:nvPr/>
        </p:nvSpPr>
        <p:spPr>
          <a:xfrm>
            <a:off x="3644377" y="2943810"/>
            <a:ext cx="623864"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400" strike="sngStrike" dirty="0" smtClean="0">
                <a:solidFill>
                  <a:schemeClr val="accent2">
                    <a:lumMod val="75000"/>
                  </a:schemeClr>
                </a:solidFill>
              </a:rPr>
              <a:t>Count</a:t>
            </a:r>
          </a:p>
          <a:p>
            <a:pPr algn="ctr"/>
            <a:r>
              <a:rPr lang="en-US" sz="1400" dirty="0" smtClean="0"/>
              <a:t>Ratio</a:t>
            </a:r>
            <a:endParaRPr lang="en-US" sz="1400" dirty="0"/>
          </a:p>
        </p:txBody>
      </p:sp>
    </p:spTree>
    <p:extLst>
      <p:ext uri="{BB962C8B-B14F-4D97-AF65-F5344CB8AC3E}">
        <p14:creationId xmlns:p14="http://schemas.microsoft.com/office/powerpoint/2010/main" val="88325721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3236" y="5273852"/>
            <a:ext cx="2016125" cy="116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968375"/>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Andrew</a:t>
            </a:r>
          </a:p>
          <a:p>
            <a:pPr eaLnBrk="1" hangingPunct="1"/>
            <a:r>
              <a:rPr lang="en-US" sz="1800" dirty="0" err="1"/>
              <a:t>Fernandes</a:t>
            </a:r>
            <a:endParaRPr lang="en-US" sz="1800" dirty="0"/>
          </a:p>
          <a:p>
            <a:pPr eaLnBrk="1" hangingPunct="1"/>
            <a:endParaRPr lang="en-US" sz="1800" dirty="0"/>
          </a:p>
          <a:p>
            <a:pPr eaLnBrk="1" hangingPunct="1"/>
            <a:endParaRPr lang="en-US" sz="1800" dirty="0"/>
          </a:p>
          <a:p>
            <a:pPr eaLnBrk="1" hangingPunct="1"/>
            <a:r>
              <a:rPr lang="en-US" sz="1800" dirty="0"/>
              <a:t>Jean</a:t>
            </a:r>
          </a:p>
          <a:p>
            <a:pPr eaLnBrk="1" hangingPunct="1"/>
            <a:r>
              <a:rPr lang="en-US" sz="1800" dirty="0" err="1"/>
              <a:t>Macklaim</a:t>
            </a:r>
            <a:endParaRPr lang="en-US" sz="1800" dirty="0"/>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NC_2019</a:t>
            </a:r>
            <a:endParaRPr lang="en-US"/>
          </a:p>
        </p:txBody>
      </p:sp>
      <p:sp>
        <p:nvSpPr>
          <p:cNvPr id="4" name="TextBox 3"/>
          <p:cNvSpPr txBox="1"/>
          <p:nvPr/>
        </p:nvSpPr>
        <p:spPr>
          <a:xfrm>
            <a:off x="2636300" y="4558168"/>
            <a:ext cx="1525140" cy="923330"/>
          </a:xfrm>
          <a:prstGeom prst="rect">
            <a:avLst/>
          </a:prstGeom>
          <a:noFill/>
        </p:spPr>
        <p:txBody>
          <a:bodyPr wrap="none" rtlCol="0">
            <a:spAutoFit/>
          </a:bodyPr>
          <a:lstStyle/>
          <a:p>
            <a:pPr algn="ctr"/>
            <a:r>
              <a:rPr lang="en-US" dirty="0" smtClean="0"/>
              <a:t>Coming soon:</a:t>
            </a:r>
          </a:p>
          <a:p>
            <a:pPr algn="ctr"/>
            <a:r>
              <a:rPr lang="en-US" dirty="0" smtClean="0"/>
              <a:t>Rob Finn et al.</a:t>
            </a:r>
          </a:p>
          <a:p>
            <a:pPr algn="ctr"/>
            <a:r>
              <a:rPr lang="en-US" dirty="0" err="1" smtClean="0"/>
              <a:t>Mgnify@EBI</a:t>
            </a:r>
            <a:endParaRPr lang="en-US" dirty="0"/>
          </a:p>
        </p:txBody>
      </p:sp>
      <p:pic>
        <p:nvPicPr>
          <p:cNvPr id="19" name="Picture 18"/>
          <p:cNvPicPr>
            <a:picLocks noChangeAspect="1"/>
          </p:cNvPicPr>
          <p:nvPr/>
        </p:nvPicPr>
        <p:blipFill>
          <a:blip r:embed="rId11"/>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en-US" smtClean="0"/>
              <a:t>NC_2019</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6240636" cy="923330"/>
          </a:xfrm>
          <a:prstGeom prst="rect">
            <a:avLst/>
          </a:prstGeom>
          <a:noFill/>
        </p:spPr>
        <p:txBody>
          <a:bodyPr wrap="none" rtlCol="0">
            <a:spAutoFit/>
          </a:bodyPr>
          <a:lstStyle/>
          <a:p>
            <a:r>
              <a:rPr lang="en-US" dirty="0" smtClean="0"/>
              <a:t>Once data are on the simplex, they cannot be recovered without</a:t>
            </a:r>
          </a:p>
          <a:p>
            <a:endParaRPr lang="en-US" dirty="0" smtClean="0"/>
          </a:p>
          <a:p>
            <a:pPr algn="ctr"/>
            <a:r>
              <a:rPr lang="en-US" dirty="0" smtClean="0"/>
              <a:t>                                           ⌛️  💲  🏋🏼‍</a:t>
            </a:r>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Nobody sees the whole elephant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3" name="Picture 2"/>
          <p:cNvPicPr>
            <a:picLocks noChangeAspect="1"/>
          </p:cNvPicPr>
          <p:nvPr/>
        </p:nvPicPr>
        <p:blipFill>
          <a:blip r:embed="rId4"/>
          <a:stretch>
            <a:fillRect/>
          </a:stretch>
        </p:blipFill>
        <p:spPr>
          <a:xfrm>
            <a:off x="4337260" y="3213100"/>
            <a:ext cx="4594247" cy="3012998"/>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3519701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 degrees of freedom</a:t>
            </a:r>
            <a:endParaRPr lang="en-US" dirty="0"/>
          </a:p>
        </p:txBody>
      </p:sp>
      <p:pic>
        <p:nvPicPr>
          <p:cNvPr id="6" name="Content Placeholder 5"/>
          <p:cNvPicPr>
            <a:picLocks noGrp="1" noChangeAspect="1"/>
          </p:cNvPicPr>
          <p:nvPr>
            <p:ph idx="1"/>
          </p:nvPr>
        </p:nvPicPr>
        <p:blipFill>
          <a:blip r:embed="rId2"/>
          <a:srcRect t="-10254" b="-10254"/>
          <a:stretch>
            <a:fillRect/>
          </a:stretch>
        </p:blipFill>
        <p:spPr/>
      </p:pic>
      <p:sp>
        <p:nvSpPr>
          <p:cNvPr id="5" name="Footer Placeholder 4"/>
          <p:cNvSpPr>
            <a:spLocks noGrp="1"/>
          </p:cNvSpPr>
          <p:nvPr>
            <p:ph type="ftr" sz="quarter" idx="11"/>
          </p:nvPr>
        </p:nvSpPr>
        <p:spPr/>
        <p:txBody>
          <a:bodyPr/>
          <a:lstStyle/>
          <a:p>
            <a:r>
              <a:rPr lang="en-US" smtClean="0"/>
              <a:t>NC_2019</a:t>
            </a:r>
            <a:endParaRPr lang="en-US"/>
          </a:p>
        </p:txBody>
      </p:sp>
      <p:pic>
        <p:nvPicPr>
          <p:cNvPr id="7" name="Picture 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0930263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Tenuous connection to reality?</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7" name="Picture 6"/>
          <p:cNvPicPr>
            <a:picLocks noChangeAspect="1"/>
          </p:cNvPicPr>
          <p:nvPr/>
        </p:nvPicPr>
        <p:blipFill>
          <a:blip r:embed="rId3"/>
          <a:stretch>
            <a:fillRect/>
          </a:stretch>
        </p:blipFill>
        <p:spPr>
          <a:xfrm>
            <a:off x="8713902" y="1417638"/>
            <a:ext cx="244808" cy="1231458"/>
          </a:xfrm>
          <a:prstGeom prst="rect">
            <a:avLst/>
          </a:prstGeom>
        </p:spPr>
      </p:pic>
      <p:pic>
        <p:nvPicPr>
          <p:cNvPr id="6" name="Content Placeholder 5"/>
          <p:cNvPicPr>
            <a:picLocks noGrp="1" noChangeAspect="1"/>
          </p:cNvPicPr>
          <p:nvPr>
            <p:ph idx="1"/>
          </p:nvPr>
        </p:nvPicPr>
        <p:blipFill>
          <a:blip r:embed="rId4"/>
          <a:srcRect l="-39972" r="-39972"/>
          <a:stretch>
            <a:fillRect/>
          </a:stretch>
        </p:blipFill>
        <p:spPr/>
      </p:pic>
    </p:spTree>
    <p:extLst>
      <p:ext uri="{BB962C8B-B14F-4D97-AF65-F5344CB8AC3E}">
        <p14:creationId xmlns:p14="http://schemas.microsoft.com/office/powerpoint/2010/main" val="228100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r>
              <a:rPr lang="en-US" dirty="0" smtClean="0"/>
              <a:t>Place the </a:t>
            </a:r>
            <a:r>
              <a:rPr lang="en-US" dirty="0"/>
              <a:t>analysis on a firm </a:t>
            </a:r>
            <a:r>
              <a:rPr lang="en-US" dirty="0" smtClean="0"/>
              <a:t>foundation</a:t>
            </a:r>
          </a:p>
          <a:p>
            <a:pPr lvl="1"/>
            <a:r>
              <a:rPr lang="en-US" dirty="0" smtClean="0"/>
              <a:t>Probabilities and </a:t>
            </a:r>
            <a:r>
              <a:rPr lang="en-US" dirty="0" err="1" smtClean="0"/>
              <a:t>CoDa</a:t>
            </a:r>
            <a:endParaRPr lang="en-US" dirty="0" smtClean="0"/>
          </a:p>
          <a:p>
            <a:pPr lvl="1"/>
            <a:r>
              <a:rPr lang="en-US" dirty="0" smtClean="0"/>
              <a:t>The </a:t>
            </a:r>
            <a:r>
              <a:rPr lang="en-US" dirty="0"/>
              <a:t>results inform directly about the </a:t>
            </a:r>
            <a:r>
              <a:rPr lang="en-US" dirty="0" smtClean="0"/>
              <a:t>environment</a:t>
            </a:r>
            <a:endParaRPr lang="en-US" dirty="0"/>
          </a:p>
          <a:p>
            <a:r>
              <a:rPr lang="en-US" dirty="0" smtClean="0"/>
              <a:t>Show </a:t>
            </a:r>
            <a:r>
              <a:rPr lang="en-US" dirty="0"/>
              <a:t>the conclusions are </a:t>
            </a:r>
            <a:r>
              <a:rPr lang="en-US" dirty="0" smtClean="0"/>
              <a:t>reproducible</a:t>
            </a:r>
          </a:p>
          <a:p>
            <a:pPr lvl="1"/>
            <a:r>
              <a:rPr lang="en-US" dirty="0" smtClean="0"/>
              <a:t>Meta-</a:t>
            </a:r>
            <a:r>
              <a:rPr lang="en-US" dirty="0" err="1" smtClean="0"/>
              <a:t>transcriptomics</a:t>
            </a:r>
            <a:endParaRPr lang="en-US" dirty="0"/>
          </a:p>
          <a:p>
            <a:r>
              <a:rPr lang="en-US" dirty="0" smtClean="0"/>
              <a:t>The analysis is simple, scalable </a:t>
            </a:r>
            <a:r>
              <a:rPr lang="en-US" dirty="0"/>
              <a:t>and </a:t>
            </a:r>
            <a:r>
              <a:rPr lang="en-US" dirty="0" smtClean="0"/>
              <a:t>robust</a:t>
            </a:r>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0398833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15289</TotalTime>
  <Words>2491</Words>
  <Application>Microsoft Macintosh PowerPoint</Application>
  <PresentationFormat>On-screen Show (4:3)</PresentationFormat>
  <Paragraphs>491</Paragraphs>
  <Slides>46</Slides>
  <Notes>15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It's a poll not an election! Analysis of metagenomes and metatranscriptomes using probabilistic compositional approaches</vt:lpstr>
      <vt:lpstr>Imagine</vt:lpstr>
      <vt:lpstr>Why sequence meta-*omes</vt:lpstr>
      <vt:lpstr>The triangle of trust</vt:lpstr>
      <vt:lpstr>Nobody sees the whole elephant</vt:lpstr>
      <vt:lpstr>Researcher degrees of freedom</vt:lpstr>
      <vt:lpstr>Tenuous connection to reality?</vt:lpstr>
      <vt:lpstr>Outline </vt:lpstr>
      <vt:lpstr>The sequencing meat grinder</vt:lpstr>
      <vt:lpstr>Sequencing is random sampling</vt:lpstr>
      <vt:lpstr>Sequencing is a probabilistic sample</vt:lpstr>
      <vt:lpstr>We need multiple polls to approximate truth</vt:lpstr>
      <vt:lpstr>Polls have error – are they fake news?</vt:lpstr>
      <vt:lpstr>Normalization is statistical malpractice</vt:lpstr>
      <vt:lpstr>Random data as counts</vt:lpstr>
      <vt:lpstr>Same random data as proportions/probabilities</vt:lpstr>
      <vt:lpstr>We have CoDa</vt:lpstr>
      <vt:lpstr>CoDa properties and *lr</vt:lpstr>
      <vt:lpstr>The CoDa approach</vt:lpstr>
      <vt:lpstr>ALDEx2: model the ‘polling’ error</vt:lpstr>
      <vt:lpstr>Metatranscriptome example using Bacterial vaginosis </vt:lpstr>
      <vt:lpstr>Datasets </vt:lpstr>
      <vt:lpstr>Example sample set by 16S rRNA gene sequencing</vt:lpstr>
      <vt:lpstr>Metatranscriptomics (ie. meta-RNAseq)</vt:lpstr>
      <vt:lpstr>Part 1: Function</vt:lpstr>
      <vt:lpstr>Part 1: PCA - platform</vt:lpstr>
      <vt:lpstr>Part 1: Core functions invariant</vt:lpstr>
      <vt:lpstr>Part 1: Samples</vt:lpstr>
      <vt:lpstr>Part 1: Functions</vt:lpstr>
      <vt:lpstr>Part 1: BV1 vs. BV2</vt:lpstr>
      <vt:lpstr>Part 1: Datasets </vt:lpstr>
      <vt:lpstr>Part 1: The importance of sample collection and handling </vt:lpstr>
      <vt:lpstr>Part 1: Common up in BV - gpA vs gpB</vt:lpstr>
      <vt:lpstr>Part 1: Summary functions</vt:lpstr>
      <vt:lpstr>Part 2: RefSeq - Abundance != function</vt:lpstr>
      <vt:lpstr>Part 2: Reference sequence pangenomes</vt:lpstr>
      <vt:lpstr>Part 2: Reference sequence pangenomes</vt:lpstr>
      <vt:lpstr>Part 2: Reference sequence</vt:lpstr>
      <vt:lpstr>Part 2: and metabolome</vt:lpstr>
      <vt:lpstr>Part 2: Merging metabolome, microbiome, metatranscriptome</vt:lpstr>
      <vt:lpstr>Part 2: Summary </vt:lpstr>
      <vt:lpstr>If we try hard we can see the whole</vt:lpstr>
      <vt:lpstr>Some available CoDa tools</vt:lpstr>
      <vt:lpstr>Closer to the reality of the environment</vt:lpstr>
      <vt:lpstr>Acknowledgments</vt:lpstr>
      <vt:lpstr>Normalization is no help at all</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362</cp:revision>
  <dcterms:created xsi:type="dcterms:W3CDTF">2016-05-10T15:50:17Z</dcterms:created>
  <dcterms:modified xsi:type="dcterms:W3CDTF">2019-03-06T01:58:46Z</dcterms:modified>
</cp:coreProperties>
</file>